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0" r:id="rId4"/>
    <p:sldId id="257" r:id="rId5"/>
    <p:sldId id="259" r:id="rId6"/>
    <p:sldId id="267" r:id="rId7"/>
    <p:sldId id="261" r:id="rId8"/>
    <p:sldId id="262" r:id="rId9"/>
    <p:sldId id="263" r:id="rId10"/>
    <p:sldId id="264" r:id="rId11"/>
    <p:sldId id="265" r:id="rId12"/>
    <p:sldId id="266" r:id="rId13"/>
    <p:sldId id="270" r:id="rId14"/>
    <p:sldId id="268" r:id="rId15"/>
    <p:sldId id="271" r:id="rId16"/>
    <p:sldId id="272" r:id="rId17"/>
    <p:sldId id="274" r:id="rId18"/>
    <p:sldId id="275" r:id="rId19"/>
    <p:sldId id="278" r:id="rId20"/>
    <p:sldId id="279" r:id="rId21"/>
    <p:sldId id="276" r:id="rId22"/>
    <p:sldId id="269" r:id="rId23"/>
    <p:sldId id="280"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1" autoAdjust="0"/>
    <p:restoredTop sz="94660"/>
  </p:normalViewPr>
  <p:slideViewPr>
    <p:cSldViewPr snapToGrid="0">
      <p:cViewPr varScale="1">
        <p:scale>
          <a:sx n="118" d="100"/>
          <a:sy n="118" d="100"/>
        </p:scale>
        <p:origin x="240" y="3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fr-FR"/>
              <a:t>Modifiez le style du titre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r>
              <a:rPr lang="fr-CH" dirty="0"/>
              <a:t>17 mai 2019</a:t>
            </a:r>
          </a:p>
        </p:txBody>
      </p:sp>
      <p:sp>
        <p:nvSpPr>
          <p:cNvPr id="5" name="Footer Placeholder 4"/>
          <p:cNvSpPr>
            <a:spLocks noGrp="1"/>
          </p:cNvSpPr>
          <p:nvPr>
            <p:ph type="ftr" sz="quarter" idx="11"/>
          </p:nvPr>
        </p:nvSpPr>
        <p:spPr/>
        <p:txBody>
          <a:bodyPr/>
          <a:lstStyle/>
          <a:p>
            <a:r>
              <a:rPr lang="fr-CH" dirty="0"/>
              <a:t>Comédie du Livre de Montpellier</a:t>
            </a:r>
          </a:p>
        </p:txBody>
      </p:sp>
      <p:grpSp>
        <p:nvGrpSpPr>
          <p:cNvPr id="16" name="Groupe 15"/>
          <p:cNvGrpSpPr/>
          <p:nvPr userDrawn="1"/>
        </p:nvGrpSpPr>
        <p:grpSpPr>
          <a:xfrm>
            <a:off x="9961829" y="4365763"/>
            <a:ext cx="455676" cy="453562"/>
            <a:chOff x="8166575" y="3060700"/>
            <a:chExt cx="900750" cy="900750"/>
          </a:xfrm>
        </p:grpSpPr>
        <p:sp>
          <p:nvSpPr>
            <p:cNvPr id="17" name="Rectangle 16"/>
            <p:cNvSpPr/>
            <p:nvPr userDrawn="1"/>
          </p:nvSpPr>
          <p:spPr>
            <a:xfrm>
              <a:off x="8445500" y="3060700"/>
              <a:ext cx="342900" cy="900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8" name="Rectangle 17"/>
            <p:cNvSpPr/>
            <p:nvPr userDrawn="1"/>
          </p:nvSpPr>
          <p:spPr>
            <a:xfrm rot="5400000">
              <a:off x="8445500" y="3056932"/>
              <a:ext cx="342900" cy="900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grpSp>
    </p:spTree>
    <p:extLst>
      <p:ext uri="{BB962C8B-B14F-4D97-AF65-F5344CB8AC3E}">
        <p14:creationId xmlns:p14="http://schemas.microsoft.com/office/powerpoint/2010/main" val="1931287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43C1D78-3134-471A-B58F-CE90558BC165}" type="datetimeFigureOut">
              <a:rPr lang="fr-CH" smtClean="0"/>
              <a:t>20.05.19</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D3AF85E7-3465-45FA-80E3-0679F3E606C8}" type="slidenum">
              <a:rPr lang="fr-CH" smtClean="0"/>
              <a:t>‹N°›</a:t>
            </a:fld>
            <a:endParaRPr lang="fr-CH"/>
          </a:p>
        </p:txBody>
      </p:sp>
    </p:spTree>
    <p:extLst>
      <p:ext uri="{BB962C8B-B14F-4D97-AF65-F5344CB8AC3E}">
        <p14:creationId xmlns:p14="http://schemas.microsoft.com/office/powerpoint/2010/main" val="3541096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43C1D78-3134-471A-B58F-CE90558BC165}" type="datetimeFigureOut">
              <a:rPr lang="fr-CH" smtClean="0"/>
              <a:t>20.05.19</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D3AF85E7-3465-45FA-80E3-0679F3E606C8}" type="slidenum">
              <a:rPr lang="fr-CH" smtClean="0"/>
              <a:t>‹N°›</a:t>
            </a:fld>
            <a:endParaRPr lang="fr-CH"/>
          </a:p>
        </p:txBody>
      </p:sp>
    </p:spTree>
    <p:extLst>
      <p:ext uri="{BB962C8B-B14F-4D97-AF65-F5344CB8AC3E}">
        <p14:creationId xmlns:p14="http://schemas.microsoft.com/office/powerpoint/2010/main" val="2298066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CH"/>
              <a:t>17 mai 2019</a:t>
            </a:r>
            <a:endParaRPr lang="fr-CH" dirty="0"/>
          </a:p>
        </p:txBody>
      </p:sp>
      <p:sp>
        <p:nvSpPr>
          <p:cNvPr id="5" name="Footer Placeholder 4"/>
          <p:cNvSpPr>
            <a:spLocks noGrp="1"/>
          </p:cNvSpPr>
          <p:nvPr>
            <p:ph type="ftr" sz="quarter" idx="11"/>
          </p:nvPr>
        </p:nvSpPr>
        <p:spPr/>
        <p:txBody>
          <a:bodyPr/>
          <a:lstStyle/>
          <a:p>
            <a:r>
              <a:rPr lang="fr-CH"/>
              <a:t>Comédie du Livre de Montpellier</a:t>
            </a:r>
            <a:endParaRPr lang="fr-CH" dirty="0"/>
          </a:p>
        </p:txBody>
      </p:sp>
      <p:sp>
        <p:nvSpPr>
          <p:cNvPr id="6" name="Slide Number Placeholder 5"/>
          <p:cNvSpPr>
            <a:spLocks noGrp="1"/>
          </p:cNvSpPr>
          <p:nvPr>
            <p:ph type="sldNum" sz="quarter" idx="12"/>
          </p:nvPr>
        </p:nvSpPr>
        <p:spPr/>
        <p:txBody>
          <a:bodyPr/>
          <a:lstStyle/>
          <a:p>
            <a:endParaRPr lang="fr-CH" dirty="0"/>
          </a:p>
        </p:txBody>
      </p:sp>
      <p:grpSp>
        <p:nvGrpSpPr>
          <p:cNvPr id="7" name="Groupe 6"/>
          <p:cNvGrpSpPr/>
          <p:nvPr userDrawn="1"/>
        </p:nvGrpSpPr>
        <p:grpSpPr>
          <a:xfrm>
            <a:off x="11522665" y="6347346"/>
            <a:ext cx="217006" cy="216000"/>
            <a:chOff x="11522665" y="6347346"/>
            <a:chExt cx="217006" cy="216000"/>
          </a:xfrm>
        </p:grpSpPr>
        <p:sp>
          <p:nvSpPr>
            <p:cNvPr id="8" name="Rectangle 7"/>
            <p:cNvSpPr/>
            <p:nvPr userDrawn="1"/>
          </p:nvSpPr>
          <p:spPr>
            <a:xfrm>
              <a:off x="11589863" y="6347346"/>
              <a:ext cx="82610" cy="216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9" name="Rectangle 8"/>
            <p:cNvSpPr/>
            <p:nvPr userDrawn="1"/>
          </p:nvSpPr>
          <p:spPr>
            <a:xfrm rot="5400000">
              <a:off x="11590054" y="6345939"/>
              <a:ext cx="82227" cy="2170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grpSp>
    </p:spTree>
    <p:extLst>
      <p:ext uri="{BB962C8B-B14F-4D97-AF65-F5344CB8AC3E}">
        <p14:creationId xmlns:p14="http://schemas.microsoft.com/office/powerpoint/2010/main" val="915811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7200" b="0"/>
            </a:lvl1pPr>
          </a:lstStyle>
          <a:p>
            <a:r>
              <a:rPr lang="fr-FR" dirty="0"/>
              <a:t>Modifiez le style du titre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a:xfrm>
            <a:off x="8593667" y="6272784"/>
            <a:ext cx="2644309" cy="365125"/>
          </a:xfrm>
        </p:spPr>
        <p:txBody>
          <a:bodyPr/>
          <a:lstStyle/>
          <a:p>
            <a:r>
              <a:rPr lang="fr-CH"/>
              <a:t>17 mai 2019</a:t>
            </a:r>
            <a:endParaRPr lang="fr-CH" dirty="0"/>
          </a:p>
        </p:txBody>
      </p:sp>
      <p:sp>
        <p:nvSpPr>
          <p:cNvPr id="5" name="Footer Placeholder 4"/>
          <p:cNvSpPr>
            <a:spLocks noGrp="1"/>
          </p:cNvSpPr>
          <p:nvPr>
            <p:ph type="ftr" sz="quarter" idx="11"/>
          </p:nvPr>
        </p:nvSpPr>
        <p:spPr>
          <a:xfrm>
            <a:off x="2182708" y="6272784"/>
            <a:ext cx="6327648" cy="365125"/>
          </a:xfrm>
        </p:spPr>
        <p:txBody>
          <a:bodyPr/>
          <a:lstStyle/>
          <a:p>
            <a:r>
              <a:rPr lang="fr-CH" dirty="0"/>
              <a:t>Comédie du Livre de Montpellier</a:t>
            </a:r>
          </a:p>
        </p:txBody>
      </p:sp>
      <p:grpSp>
        <p:nvGrpSpPr>
          <p:cNvPr id="8" name="Group 7"/>
          <p:cNvGrpSpPr/>
          <p:nvPr/>
        </p:nvGrpSpPr>
        <p:grpSpPr>
          <a:xfrm>
            <a:off x="843702" y="2382119"/>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grpSp>
        <p:nvGrpSpPr>
          <p:cNvPr id="14" name="Groupe 13"/>
          <p:cNvGrpSpPr/>
          <p:nvPr userDrawn="1"/>
        </p:nvGrpSpPr>
        <p:grpSpPr>
          <a:xfrm>
            <a:off x="1156316" y="2695789"/>
            <a:ext cx="455676" cy="453562"/>
            <a:chOff x="8166575" y="3060700"/>
            <a:chExt cx="900750" cy="900750"/>
          </a:xfrm>
        </p:grpSpPr>
        <p:sp>
          <p:nvSpPr>
            <p:cNvPr id="15" name="Rectangle 14"/>
            <p:cNvSpPr/>
            <p:nvPr userDrawn="1"/>
          </p:nvSpPr>
          <p:spPr>
            <a:xfrm>
              <a:off x="8445500" y="3060700"/>
              <a:ext cx="342900" cy="900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6" name="Rectangle 15"/>
            <p:cNvSpPr/>
            <p:nvPr userDrawn="1"/>
          </p:nvSpPr>
          <p:spPr>
            <a:xfrm rot="5400000">
              <a:off x="8445500" y="3056932"/>
              <a:ext cx="342900" cy="900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grpSp>
    </p:spTree>
    <p:extLst>
      <p:ext uri="{BB962C8B-B14F-4D97-AF65-F5344CB8AC3E}">
        <p14:creationId xmlns:p14="http://schemas.microsoft.com/office/powerpoint/2010/main" val="2909260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43C1D78-3134-471A-B58F-CE90558BC165}" type="datetimeFigureOut">
              <a:rPr lang="fr-CH" smtClean="0"/>
              <a:t>20.05.19</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D3AF85E7-3465-45FA-80E3-0679F3E606C8}" type="slidenum">
              <a:rPr lang="fr-CH" smtClean="0"/>
              <a:t>‹N°›</a:t>
            </a:fld>
            <a:endParaRPr lang="fr-CH" dirty="0"/>
          </a:p>
        </p:txBody>
      </p:sp>
      <p:grpSp>
        <p:nvGrpSpPr>
          <p:cNvPr id="8" name="Groupe 7"/>
          <p:cNvGrpSpPr/>
          <p:nvPr userDrawn="1"/>
        </p:nvGrpSpPr>
        <p:grpSpPr>
          <a:xfrm>
            <a:off x="11522665" y="6347346"/>
            <a:ext cx="217006" cy="216000"/>
            <a:chOff x="11522665" y="6347346"/>
            <a:chExt cx="217006" cy="216000"/>
          </a:xfrm>
        </p:grpSpPr>
        <p:sp>
          <p:nvSpPr>
            <p:cNvPr id="9" name="Rectangle 8"/>
            <p:cNvSpPr/>
            <p:nvPr userDrawn="1"/>
          </p:nvSpPr>
          <p:spPr>
            <a:xfrm>
              <a:off x="11589863" y="6347346"/>
              <a:ext cx="82610" cy="216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0" name="Rectangle 9"/>
            <p:cNvSpPr/>
            <p:nvPr userDrawn="1"/>
          </p:nvSpPr>
          <p:spPr>
            <a:xfrm rot="5400000">
              <a:off x="11590054" y="6345939"/>
              <a:ext cx="82227" cy="2170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grpSp>
    </p:spTree>
    <p:extLst>
      <p:ext uri="{BB962C8B-B14F-4D97-AF65-F5344CB8AC3E}">
        <p14:creationId xmlns:p14="http://schemas.microsoft.com/office/powerpoint/2010/main" val="3739206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43C1D78-3134-471A-B58F-CE90558BC165}" type="datetimeFigureOut">
              <a:rPr lang="fr-CH" smtClean="0"/>
              <a:t>20.05.19</a:t>
            </a:fld>
            <a:endParaRPr lang="fr-CH"/>
          </a:p>
        </p:txBody>
      </p:sp>
      <p:sp>
        <p:nvSpPr>
          <p:cNvPr id="8" name="Footer Placeholder 7"/>
          <p:cNvSpPr>
            <a:spLocks noGrp="1"/>
          </p:cNvSpPr>
          <p:nvPr>
            <p:ph type="ftr" sz="quarter" idx="11"/>
          </p:nvPr>
        </p:nvSpPr>
        <p:spPr/>
        <p:txBody>
          <a:bodyPr/>
          <a:lstStyle/>
          <a:p>
            <a:endParaRPr lang="fr-CH"/>
          </a:p>
        </p:txBody>
      </p:sp>
      <p:sp>
        <p:nvSpPr>
          <p:cNvPr id="9" name="Slide Number Placeholder 8"/>
          <p:cNvSpPr>
            <a:spLocks noGrp="1"/>
          </p:cNvSpPr>
          <p:nvPr>
            <p:ph type="sldNum" sz="quarter" idx="12"/>
          </p:nvPr>
        </p:nvSpPr>
        <p:spPr/>
        <p:txBody>
          <a:bodyPr/>
          <a:lstStyle/>
          <a:p>
            <a:fld id="{D3AF85E7-3465-45FA-80E3-0679F3E606C8}" type="slidenum">
              <a:rPr lang="fr-CH" smtClean="0"/>
              <a:t>‹N°›</a:t>
            </a:fld>
            <a:endParaRPr lang="fr-CH"/>
          </a:p>
        </p:txBody>
      </p:sp>
    </p:spTree>
    <p:extLst>
      <p:ext uri="{BB962C8B-B14F-4D97-AF65-F5344CB8AC3E}">
        <p14:creationId xmlns:p14="http://schemas.microsoft.com/office/powerpoint/2010/main" val="2150102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43C1D78-3134-471A-B58F-CE90558BC165}" type="datetimeFigureOut">
              <a:rPr lang="fr-CH" smtClean="0"/>
              <a:t>20.05.19</a:t>
            </a:fld>
            <a:endParaRPr lang="fr-CH"/>
          </a:p>
        </p:txBody>
      </p:sp>
      <p:sp>
        <p:nvSpPr>
          <p:cNvPr id="4" name="Footer Placeholder 3"/>
          <p:cNvSpPr>
            <a:spLocks noGrp="1"/>
          </p:cNvSpPr>
          <p:nvPr>
            <p:ph type="ftr" sz="quarter" idx="11"/>
          </p:nvPr>
        </p:nvSpPr>
        <p:spPr/>
        <p:txBody>
          <a:bodyPr/>
          <a:lstStyle/>
          <a:p>
            <a:endParaRPr lang="fr-CH"/>
          </a:p>
        </p:txBody>
      </p:sp>
      <p:sp>
        <p:nvSpPr>
          <p:cNvPr id="5" name="Slide Number Placeholder 4"/>
          <p:cNvSpPr>
            <a:spLocks noGrp="1"/>
          </p:cNvSpPr>
          <p:nvPr>
            <p:ph type="sldNum" sz="quarter" idx="12"/>
          </p:nvPr>
        </p:nvSpPr>
        <p:spPr/>
        <p:txBody>
          <a:bodyPr/>
          <a:lstStyle/>
          <a:p>
            <a:fld id="{D3AF85E7-3465-45FA-80E3-0679F3E606C8}" type="slidenum">
              <a:rPr lang="fr-CH" smtClean="0"/>
              <a:t>‹N°›</a:t>
            </a:fld>
            <a:endParaRPr lang="fr-CH"/>
          </a:p>
        </p:txBody>
      </p:sp>
    </p:spTree>
    <p:extLst>
      <p:ext uri="{BB962C8B-B14F-4D97-AF65-F5344CB8AC3E}">
        <p14:creationId xmlns:p14="http://schemas.microsoft.com/office/powerpoint/2010/main" val="2773233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C1D78-3134-471A-B58F-CE90558BC165}" type="datetimeFigureOut">
              <a:rPr lang="fr-CH" smtClean="0"/>
              <a:t>20.05.19</a:t>
            </a:fld>
            <a:endParaRPr lang="fr-CH"/>
          </a:p>
        </p:txBody>
      </p:sp>
      <p:sp>
        <p:nvSpPr>
          <p:cNvPr id="3" name="Footer Placeholder 2"/>
          <p:cNvSpPr>
            <a:spLocks noGrp="1"/>
          </p:cNvSpPr>
          <p:nvPr>
            <p:ph type="ftr" sz="quarter" idx="11"/>
          </p:nvPr>
        </p:nvSpPr>
        <p:spPr/>
        <p:txBody>
          <a:bodyPr/>
          <a:lstStyle/>
          <a:p>
            <a:endParaRPr lang="fr-CH"/>
          </a:p>
        </p:txBody>
      </p:sp>
      <p:sp>
        <p:nvSpPr>
          <p:cNvPr id="4" name="Slide Number Placeholder 3"/>
          <p:cNvSpPr>
            <a:spLocks noGrp="1"/>
          </p:cNvSpPr>
          <p:nvPr>
            <p:ph type="sldNum" sz="quarter" idx="12"/>
          </p:nvPr>
        </p:nvSpPr>
        <p:spPr/>
        <p:txBody>
          <a:bodyPr/>
          <a:lstStyle/>
          <a:p>
            <a:fld id="{D3AF85E7-3465-45FA-80E3-0679F3E606C8}" type="slidenum">
              <a:rPr lang="fr-CH" smtClean="0"/>
              <a:t>‹N°›</a:t>
            </a:fld>
            <a:endParaRPr lang="fr-CH"/>
          </a:p>
        </p:txBody>
      </p:sp>
    </p:spTree>
    <p:extLst>
      <p:ext uri="{BB962C8B-B14F-4D97-AF65-F5344CB8AC3E}">
        <p14:creationId xmlns:p14="http://schemas.microsoft.com/office/powerpoint/2010/main" val="3774932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43C1D78-3134-471A-B58F-CE90558BC165}" type="datetimeFigureOut">
              <a:rPr lang="fr-CH" smtClean="0"/>
              <a:t>20.05.19</a:t>
            </a:fld>
            <a:endParaRPr lang="fr-CH"/>
          </a:p>
        </p:txBody>
      </p:sp>
      <p:sp>
        <p:nvSpPr>
          <p:cNvPr id="6" name="Footer Placeholder 5"/>
          <p:cNvSpPr>
            <a:spLocks noGrp="1"/>
          </p:cNvSpPr>
          <p:nvPr>
            <p:ph type="ftr" sz="quarter" idx="11"/>
          </p:nvPr>
        </p:nvSpPr>
        <p:spPr/>
        <p:txBody>
          <a:bodyPr/>
          <a:lstStyle/>
          <a:p>
            <a:endParaRPr lang="fr-CH"/>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3AF85E7-3465-45FA-80E3-0679F3E606C8}" type="slidenum">
              <a:rPr lang="fr-CH" smtClean="0"/>
              <a:t>‹N°›</a:t>
            </a:fld>
            <a:endParaRPr lang="fr-CH"/>
          </a:p>
        </p:txBody>
      </p:sp>
    </p:spTree>
    <p:extLst>
      <p:ext uri="{BB962C8B-B14F-4D97-AF65-F5344CB8AC3E}">
        <p14:creationId xmlns:p14="http://schemas.microsoft.com/office/powerpoint/2010/main" val="3242900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43C1D78-3134-471A-B58F-CE90558BC165}" type="datetimeFigureOut">
              <a:rPr lang="fr-CH" smtClean="0"/>
              <a:t>20.05.19</a:t>
            </a:fld>
            <a:endParaRPr lang="fr-CH"/>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3AF85E7-3465-45FA-80E3-0679F3E606C8}" type="slidenum">
              <a:rPr lang="fr-CH" smtClean="0"/>
              <a:t>‹N°›</a:t>
            </a:fld>
            <a:endParaRPr lang="fr-CH"/>
          </a:p>
        </p:txBody>
      </p:sp>
    </p:spTree>
    <p:extLst>
      <p:ext uri="{BB962C8B-B14F-4D97-AF65-F5344CB8AC3E}">
        <p14:creationId xmlns:p14="http://schemas.microsoft.com/office/powerpoint/2010/main" val="1872367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r>
              <a:rPr lang="fr-CH" dirty="0"/>
              <a:t>17 mai 2019</a:t>
            </a: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fr-CH" dirty="0"/>
              <a:t>Comédie du Livre de Montpellier</a:t>
            </a: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endParaRPr lang="fr-CH" dirty="0"/>
          </a:p>
        </p:txBody>
      </p:sp>
      <p:grpSp>
        <p:nvGrpSpPr>
          <p:cNvPr id="10" name="Groupe 9"/>
          <p:cNvGrpSpPr/>
          <p:nvPr userDrawn="1"/>
        </p:nvGrpSpPr>
        <p:grpSpPr>
          <a:xfrm>
            <a:off x="11522665" y="6347346"/>
            <a:ext cx="217006" cy="216000"/>
            <a:chOff x="11522665" y="6347346"/>
            <a:chExt cx="217006" cy="216000"/>
          </a:xfrm>
        </p:grpSpPr>
        <p:sp>
          <p:nvSpPr>
            <p:cNvPr id="11" name="Rectangle 10"/>
            <p:cNvSpPr/>
            <p:nvPr userDrawn="1"/>
          </p:nvSpPr>
          <p:spPr>
            <a:xfrm>
              <a:off x="11589863" y="6347346"/>
              <a:ext cx="82610" cy="216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2" name="Rectangle 11"/>
            <p:cNvSpPr/>
            <p:nvPr userDrawn="1"/>
          </p:nvSpPr>
          <p:spPr>
            <a:xfrm rot="5400000">
              <a:off x="11590054" y="6345939"/>
              <a:ext cx="82227" cy="2170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grpSp>
    </p:spTree>
    <p:extLst>
      <p:ext uri="{BB962C8B-B14F-4D97-AF65-F5344CB8AC3E}">
        <p14:creationId xmlns:p14="http://schemas.microsoft.com/office/powerpoint/2010/main" val="17753391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viceversalitterature.ch/author/1380" TargetMode="External"/><Relationship Id="rId2" Type="http://schemas.openxmlformats.org/officeDocument/2006/relationships/hyperlink" Target="http://www.layaz.com/" TargetMode="Externa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hyperlink" Target="https://www.viceversalitterature.ch/author/533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viceversalitterature.ch/author/3028" TargetMode="External"/><Relationship Id="rId2" Type="http://schemas.openxmlformats.org/officeDocument/2006/relationships/hyperlink" Target="http://www.angelfire.com/ms/zschokke/Inhalt.html" TargetMode="Externa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viceversalitterature.ch/author/13223" TargetMode="External"/><Relationship Id="rId2" Type="http://schemas.openxmlformats.org/officeDocument/2006/relationships/hyperlink" Target="https://bernistueberall.ch/de_ch/" TargetMode="External"/><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5.xml.rels><?xml version="1.0" encoding="UTF-8" standalone="yes"?>
<Relationships xmlns="http://schemas.openxmlformats.org/package/2006/relationships"><Relationship Id="rId3" Type="http://schemas.openxmlformats.org/officeDocument/2006/relationships/hyperlink" Target="http://www.distinction.ch/" TargetMode="External"/><Relationship Id="rId2" Type="http://schemas.openxmlformats.org/officeDocument/2006/relationships/hyperlink" Target="http://www.decadrages.ch/" TargetMode="External"/><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hyperlink" Target="https://www.viceversalitterature.ch/author/2847" TargetMode="External"/><Relationship Id="rId4" Type="http://schemas.openxmlformats.org/officeDocument/2006/relationships/hyperlink" Target="http://alainfreudiger.blogspot.ch/"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zsuzsannagahse.ch/" TargetMode="External"/><Relationship Id="rId2" Type="http://schemas.openxmlformats.org/officeDocument/2006/relationships/hyperlink" Target="http://www.prixlitterature.ch/fr/grand-prix-suisse-de-litterature-2019/zsuzsanna-gahse/" TargetMode="External"/><Relationship Id="rId1" Type="http://schemas.openxmlformats.org/officeDocument/2006/relationships/slideLayout" Target="../slideLayouts/slideLayout2.xml"/><Relationship Id="rId5" Type="http://schemas.openxmlformats.org/officeDocument/2006/relationships/image" Target="../media/image15.jpg"/><Relationship Id="rId4" Type="http://schemas.openxmlformats.org/officeDocument/2006/relationships/hyperlink" Target="https://www.viceversalitterature.ch/author/2064"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viceversalitterature.ch/author/57" TargetMode="External"/><Relationship Id="rId2" Type="http://schemas.openxmlformats.org/officeDocument/2006/relationships/hyperlink" Target="http://www.pedrolenz.ch/" TargetMode="External"/><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18.xml.rels><?xml version="1.0" encoding="UTF-8" standalone="yes"?>
<Relationships xmlns="http://schemas.openxmlformats.org/package/2006/relationships"><Relationship Id="rId3" Type="http://schemas.openxmlformats.org/officeDocument/2006/relationships/hyperlink" Target="https://www.viceversalitterature.ch/author/2" TargetMode="External"/><Relationship Id="rId2" Type="http://schemas.openxmlformats.org/officeDocument/2006/relationships/hyperlink" Target="http://www.premiletteratura.ch/fr/archives/prix-suisse-de-litterature-2013/fabio/" TargetMode="External"/><Relationship Id="rId1" Type="http://schemas.openxmlformats.org/officeDocument/2006/relationships/slideLayout" Target="../slideLayouts/slideLayout2.xml"/><Relationship Id="rId4" Type="http://schemas.openxmlformats.org/officeDocument/2006/relationships/image" Target="../media/image17.jpg"/></Relationships>
</file>

<file path=ppt/slides/_rels/slide19.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hyperlink" Target="https://www.viceversalitterature.ch/author/464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hyperlink" Target="https://www.viceversalitterature.ch/author/16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prohelvetia.ch/fr/" TargetMode="External"/><Relationship Id="rId2" Type="http://schemas.openxmlformats.org/officeDocument/2006/relationships/hyperlink" Target="https://www.viceversalitterature.ch/" TargetMode="External"/><Relationship Id="rId1" Type="http://schemas.openxmlformats.org/officeDocument/2006/relationships/slideLayout" Target="../slideLayouts/slideLayout2.xml"/><Relationship Id="rId5" Type="http://schemas.openxmlformats.org/officeDocument/2006/relationships/hyperlink" Target="https://fr.wikipedia.org/wiki/Liste_d%27%C3%A9crivains_suisses_par_ordre_alphab%C3%A9tique" TargetMode="External"/><Relationship Id="rId4" Type="http://schemas.openxmlformats.org/officeDocument/2006/relationships/hyperlink" Target="https://www.asdel.ch/"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viceversalitterature.ch/author/127" TargetMode="External"/><Relationship Id="rId2" Type="http://schemas.openxmlformats.org/officeDocument/2006/relationships/hyperlink" Target="http://www.arnocamenisch.ch/"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hyperlink" Target="https://www.viceversalitterature.ch/revues/revue-papier/couverture" TargetMode="External"/><Relationship Id="rId7" Type="http://schemas.openxmlformats.org/officeDocument/2006/relationships/image" Target="../media/image7.jpg"/><Relationship Id="rId2" Type="http://schemas.openxmlformats.org/officeDocument/2006/relationships/hyperlink" Target="https://lecourrier.ch/" TargetMode="External"/><Relationship Id="rId1" Type="http://schemas.openxmlformats.org/officeDocument/2006/relationships/slideLayout" Target="../slideLayouts/slideLayout2.xml"/><Relationship Id="rId6" Type="http://schemas.openxmlformats.org/officeDocument/2006/relationships/hyperlink" Target="https://www.viceversalitterature.ch/author/12636" TargetMode="External"/><Relationship Id="rId5" Type="http://schemas.openxmlformats.org/officeDocument/2006/relationships/hyperlink" Target="https://www.a-d-s.ch/index.php?id=462" TargetMode="External"/><Relationship Id="rId4" Type="http://schemas.openxmlformats.org/officeDocument/2006/relationships/hyperlink" Target="https://www.unil.ch/ctl/fr/home.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viceversalitterature.ch/author/4996" TargetMode="External"/><Relationship Id="rId2" Type="http://schemas.openxmlformats.org/officeDocument/2006/relationships/hyperlink" Target="http://www.josephincardona.com/" TargetMode="Externa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s://agenda.culturevalais.ch/fr/artist/show/21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69848" y="1470860"/>
            <a:ext cx="9966960" cy="3035808"/>
          </a:xfrm>
        </p:spPr>
        <p:txBody>
          <a:bodyPr/>
          <a:lstStyle/>
          <a:p>
            <a:r>
              <a:rPr lang="fr-CH" dirty="0"/>
              <a:t>Le Parcours bib’</a:t>
            </a:r>
          </a:p>
        </p:txBody>
      </p:sp>
      <p:sp>
        <p:nvSpPr>
          <p:cNvPr id="3" name="Sous-titre 2"/>
          <p:cNvSpPr>
            <a:spLocks noGrp="1"/>
          </p:cNvSpPr>
          <p:nvPr>
            <p:ph type="subTitle" idx="1"/>
          </p:nvPr>
        </p:nvSpPr>
        <p:spPr/>
        <p:txBody>
          <a:bodyPr>
            <a:noAutofit/>
          </a:bodyPr>
          <a:lstStyle/>
          <a:p>
            <a:r>
              <a:rPr lang="fr-CH" sz="3200" dirty="0"/>
              <a:t>À la découverte de</a:t>
            </a:r>
            <a:r>
              <a:rPr lang="fr-CH" sz="3200" dirty="0">
                <a:solidFill>
                  <a:schemeClr val="accent2"/>
                </a:solidFill>
              </a:rPr>
              <a:t>s</a:t>
            </a:r>
            <a:r>
              <a:rPr lang="fr-CH" sz="3200" dirty="0"/>
              <a:t> littérature</a:t>
            </a:r>
            <a:r>
              <a:rPr lang="fr-CH" sz="3200" dirty="0">
                <a:solidFill>
                  <a:schemeClr val="accent2"/>
                </a:solidFill>
              </a:rPr>
              <a:t>s</a:t>
            </a:r>
            <a:r>
              <a:rPr lang="fr-CH" sz="3200" dirty="0"/>
              <a:t> suisse</a:t>
            </a:r>
            <a:r>
              <a:rPr lang="fr-CH" sz="3200" dirty="0">
                <a:solidFill>
                  <a:schemeClr val="accent2"/>
                </a:solidFill>
              </a:rPr>
              <a:t>s</a:t>
            </a:r>
          </a:p>
        </p:txBody>
      </p:sp>
      <p:sp>
        <p:nvSpPr>
          <p:cNvPr id="4" name="ZoneTexte 3"/>
          <p:cNvSpPr txBox="1"/>
          <p:nvPr/>
        </p:nvSpPr>
        <p:spPr>
          <a:xfrm>
            <a:off x="3894289" y="6021415"/>
            <a:ext cx="4318078" cy="369332"/>
          </a:xfrm>
          <a:prstGeom prst="rect">
            <a:avLst/>
          </a:prstGeom>
          <a:noFill/>
        </p:spPr>
        <p:txBody>
          <a:bodyPr wrap="square" rtlCol="0">
            <a:spAutoFit/>
          </a:bodyPr>
          <a:lstStyle/>
          <a:p>
            <a:r>
              <a:rPr lang="fr-CH" dirty="0">
                <a:solidFill>
                  <a:schemeClr val="tx2"/>
                </a:solidFill>
              </a:rPr>
              <a:t>Comédie du Livre de Montpellier</a:t>
            </a:r>
          </a:p>
        </p:txBody>
      </p:sp>
      <p:sp>
        <p:nvSpPr>
          <p:cNvPr id="5" name="ZoneTexte 4"/>
          <p:cNvSpPr txBox="1"/>
          <p:nvPr/>
        </p:nvSpPr>
        <p:spPr>
          <a:xfrm>
            <a:off x="6583680" y="6021415"/>
            <a:ext cx="4453128" cy="369332"/>
          </a:xfrm>
          <a:prstGeom prst="rect">
            <a:avLst/>
          </a:prstGeom>
          <a:noFill/>
        </p:spPr>
        <p:txBody>
          <a:bodyPr wrap="square" rtlCol="0">
            <a:spAutoFit/>
          </a:bodyPr>
          <a:lstStyle/>
          <a:p>
            <a:pPr algn="r"/>
            <a:r>
              <a:rPr lang="fr-CH" dirty="0">
                <a:solidFill>
                  <a:schemeClr val="tx2"/>
                </a:solidFill>
              </a:rPr>
              <a:t>17 mai 2019</a:t>
            </a:r>
          </a:p>
        </p:txBody>
      </p:sp>
      <p:sp>
        <p:nvSpPr>
          <p:cNvPr id="6" name="ZoneTexte 5"/>
          <p:cNvSpPr txBox="1"/>
          <p:nvPr/>
        </p:nvSpPr>
        <p:spPr>
          <a:xfrm>
            <a:off x="1069848" y="6021415"/>
            <a:ext cx="4318078" cy="369332"/>
          </a:xfrm>
          <a:prstGeom prst="rect">
            <a:avLst/>
          </a:prstGeom>
          <a:noFill/>
        </p:spPr>
        <p:txBody>
          <a:bodyPr wrap="square" rtlCol="0">
            <a:spAutoFit/>
          </a:bodyPr>
          <a:lstStyle/>
          <a:p>
            <a:r>
              <a:rPr lang="fr-CH" dirty="0">
                <a:solidFill>
                  <a:schemeClr val="tx2"/>
                </a:solidFill>
              </a:rPr>
              <a:t>Pascal Cottin</a:t>
            </a:r>
          </a:p>
        </p:txBody>
      </p:sp>
    </p:spTree>
    <p:extLst>
      <p:ext uri="{BB962C8B-B14F-4D97-AF65-F5344CB8AC3E}">
        <p14:creationId xmlns:p14="http://schemas.microsoft.com/office/powerpoint/2010/main" val="840710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9848" y="512064"/>
            <a:ext cx="10058400" cy="1609344"/>
          </a:xfrm>
        </p:spPr>
        <p:txBody>
          <a:bodyPr/>
          <a:lstStyle/>
          <a:p>
            <a:r>
              <a:rPr lang="fr-CH" sz="4800" b="1" dirty="0"/>
              <a:t>Michel </a:t>
            </a:r>
            <a:r>
              <a:rPr lang="fr-CH" sz="4800" b="1" dirty="0" err="1"/>
              <a:t>Layaz</a:t>
            </a:r>
            <a:endParaRPr lang="fr-CH" sz="4800" dirty="0"/>
          </a:p>
        </p:txBody>
      </p:sp>
      <p:sp>
        <p:nvSpPr>
          <p:cNvPr id="3" name="Espace réservé du contenu 2"/>
          <p:cNvSpPr>
            <a:spLocks noGrp="1"/>
          </p:cNvSpPr>
          <p:nvPr>
            <p:ph idx="1"/>
          </p:nvPr>
        </p:nvSpPr>
        <p:spPr>
          <a:xfrm>
            <a:off x="1069848" y="2118594"/>
            <a:ext cx="9229110" cy="4050792"/>
          </a:xfrm>
        </p:spPr>
        <p:txBody>
          <a:bodyPr>
            <a:normAutofit/>
          </a:bodyPr>
          <a:lstStyle/>
          <a:p>
            <a:r>
              <a:rPr lang="fr-CH" dirty="0">
                <a:solidFill>
                  <a:schemeClr val="accent2"/>
                </a:solidFill>
              </a:rPr>
              <a:t>Écrit en français</a:t>
            </a:r>
          </a:p>
          <a:p>
            <a:r>
              <a:rPr lang="fr-CH" dirty="0"/>
              <a:t>Michel </a:t>
            </a:r>
            <a:r>
              <a:rPr lang="fr-CH" dirty="0" err="1"/>
              <a:t>Layaz</a:t>
            </a:r>
            <a:r>
              <a:rPr lang="fr-CH" dirty="0"/>
              <a:t> est né en 1963 à Fribourg. Romancier, il a notamment reçu le Prix Michel Dentan et le Prix des Auditeurs de la Radio Suisse Romande pour Les Larmes de ma mère en 2004. Il enseigne depuis 2007 à l'Institut Littéraire Suisse. En 2017, il a obtenu un «Prix suisse de littérature» pour son roman Louis </a:t>
            </a:r>
            <a:r>
              <a:rPr lang="fr-CH" dirty="0" err="1"/>
              <a:t>Soutter</a:t>
            </a:r>
            <a:r>
              <a:rPr lang="fr-CH" dirty="0"/>
              <a:t>, probablement (Zoé). </a:t>
            </a:r>
          </a:p>
          <a:p>
            <a:endParaRPr lang="fr-CH" dirty="0"/>
          </a:p>
          <a:p>
            <a:r>
              <a:rPr lang="fr-CH" i="1" dirty="0">
                <a:solidFill>
                  <a:schemeClr val="accent2"/>
                </a:solidFill>
              </a:rPr>
              <a:t>Deux sœurs</a:t>
            </a:r>
            <a:r>
              <a:rPr lang="fr-CH" dirty="0"/>
              <a:t>, Editions Zoé, 2011, p.18-21</a:t>
            </a:r>
          </a:p>
          <a:p>
            <a:endParaRPr lang="fr-CH" dirty="0"/>
          </a:p>
          <a:p>
            <a:r>
              <a:rPr lang="fr-CH" dirty="0">
                <a:hlinkClick r:id="rId2"/>
              </a:rPr>
              <a:t>www.layaz.com</a:t>
            </a:r>
            <a:endParaRPr lang="fr-CH" dirty="0"/>
          </a:p>
          <a:p>
            <a:r>
              <a:rPr lang="fr-CH" u="sng" dirty="0">
                <a:hlinkClick r:id="rId3"/>
              </a:rPr>
              <a:t>https://www.viceversalitterature.ch/author/1380</a:t>
            </a:r>
            <a:endParaRPr lang="fr-CH" dirty="0"/>
          </a:p>
          <a:p>
            <a:endParaRPr lang="fr-CH" dirty="0"/>
          </a:p>
          <a:p>
            <a:endParaRPr lang="fr-CH" dirty="0"/>
          </a:p>
          <a:p>
            <a:endParaRPr lang="fr-CH" dirty="0"/>
          </a:p>
        </p:txBody>
      </p:sp>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96648" y="512064"/>
            <a:ext cx="1663200" cy="2361743"/>
          </a:xfrm>
          <a:prstGeom prst="rect">
            <a:avLst/>
          </a:prstGeom>
        </p:spPr>
      </p:pic>
    </p:spTree>
    <p:extLst>
      <p:ext uri="{BB962C8B-B14F-4D97-AF65-F5344CB8AC3E}">
        <p14:creationId xmlns:p14="http://schemas.microsoft.com/office/powerpoint/2010/main" val="51481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9848" y="512064"/>
            <a:ext cx="10058400" cy="1609344"/>
          </a:xfrm>
        </p:spPr>
        <p:txBody>
          <a:bodyPr/>
          <a:lstStyle/>
          <a:p>
            <a:r>
              <a:rPr lang="it-CH" sz="4800" b="1" dirty="0"/>
              <a:t>Alberto Nessi</a:t>
            </a:r>
            <a:endParaRPr lang="fr-CH" sz="4800" dirty="0"/>
          </a:p>
        </p:txBody>
      </p:sp>
      <p:sp>
        <p:nvSpPr>
          <p:cNvPr id="3" name="Espace réservé du contenu 2"/>
          <p:cNvSpPr>
            <a:spLocks noGrp="1"/>
          </p:cNvSpPr>
          <p:nvPr>
            <p:ph idx="1"/>
          </p:nvPr>
        </p:nvSpPr>
        <p:spPr>
          <a:xfrm>
            <a:off x="1069848" y="2118594"/>
            <a:ext cx="9229110" cy="4050792"/>
          </a:xfrm>
        </p:spPr>
        <p:txBody>
          <a:bodyPr>
            <a:normAutofit/>
          </a:bodyPr>
          <a:lstStyle/>
          <a:p>
            <a:r>
              <a:rPr lang="fr-CH" dirty="0">
                <a:solidFill>
                  <a:schemeClr val="accent2"/>
                </a:solidFill>
              </a:rPr>
              <a:t>Écrit en italien</a:t>
            </a:r>
          </a:p>
          <a:p>
            <a:r>
              <a:rPr lang="fr-CH" dirty="0"/>
              <a:t>Alberto </a:t>
            </a:r>
            <a:r>
              <a:rPr lang="fr-CH" dirty="0" err="1"/>
              <a:t>Nessi</a:t>
            </a:r>
            <a:r>
              <a:rPr lang="fr-CH" dirty="0"/>
              <a:t> est né à Mendrisio en 1940, mais réside désormais à Bruxelles. Il est écrivain, poète et essayiste. </a:t>
            </a:r>
            <a:br>
              <a:rPr lang="fr-CH" dirty="0"/>
            </a:br>
            <a:r>
              <a:rPr lang="fr-CH" dirty="0"/>
              <a:t>En 2016, il a été le récipiendaire du Grand Prix suisse de littérature.</a:t>
            </a:r>
          </a:p>
          <a:p>
            <a:endParaRPr lang="fr-CH" dirty="0"/>
          </a:p>
          <a:p>
            <a:r>
              <a:rPr lang="it-CH" i="1" dirty="0">
                <a:solidFill>
                  <a:schemeClr val="accent2"/>
                </a:solidFill>
              </a:rPr>
              <a:t>Ladro di minuzie . </a:t>
            </a:r>
            <a:r>
              <a:rPr lang="fr-CH" i="1" dirty="0" err="1">
                <a:solidFill>
                  <a:schemeClr val="accent2"/>
                </a:solidFill>
              </a:rPr>
              <a:t>Poesie</a:t>
            </a:r>
            <a:r>
              <a:rPr lang="fr-CH" i="1" dirty="0">
                <a:solidFill>
                  <a:schemeClr val="accent2"/>
                </a:solidFill>
              </a:rPr>
              <a:t> </a:t>
            </a:r>
            <a:r>
              <a:rPr lang="fr-CH" i="1" dirty="0" err="1">
                <a:solidFill>
                  <a:schemeClr val="accent2"/>
                </a:solidFill>
              </a:rPr>
              <a:t>scelte</a:t>
            </a:r>
            <a:r>
              <a:rPr lang="fr-CH" i="1" dirty="0">
                <a:solidFill>
                  <a:schemeClr val="accent2"/>
                </a:solidFill>
              </a:rPr>
              <a:t>, 1969-2010/Voleur de </a:t>
            </a:r>
            <a:r>
              <a:rPr lang="fr-CH" i="1" dirty="0" err="1">
                <a:solidFill>
                  <a:schemeClr val="accent2"/>
                </a:solidFill>
              </a:rPr>
              <a:t>details</a:t>
            </a:r>
            <a:r>
              <a:rPr lang="fr-CH" i="1" dirty="0">
                <a:solidFill>
                  <a:schemeClr val="accent2"/>
                </a:solidFill>
              </a:rPr>
              <a:t> . Poèmes choisis, 1969-2010</a:t>
            </a:r>
            <a:r>
              <a:rPr lang="fr-CH" dirty="0"/>
              <a:t>, traduit de l’italien par Christian </a:t>
            </a:r>
            <a:r>
              <a:rPr lang="fr-CH" dirty="0" err="1"/>
              <a:t>Viredaz</a:t>
            </a:r>
            <a:r>
              <a:rPr lang="fr-CH" dirty="0"/>
              <a:t>, éditions d’en bas, 2018, p.69-71, p.115, p.135-137, p.153</a:t>
            </a:r>
          </a:p>
          <a:p>
            <a:endParaRPr lang="fr-CH" dirty="0"/>
          </a:p>
          <a:p>
            <a:r>
              <a:rPr lang="fr-CH" u="sng" dirty="0">
                <a:hlinkClick r:id="rId2"/>
              </a:rPr>
              <a:t>https://www.viceversalitterature.ch/author/5339</a:t>
            </a:r>
            <a:r>
              <a:rPr lang="fr-CH" u="sng" dirty="0"/>
              <a:t> </a:t>
            </a:r>
            <a:endParaRPr lang="fr-CH" dirty="0"/>
          </a:p>
          <a:p>
            <a:endParaRPr lang="fr-CH" dirty="0"/>
          </a:p>
          <a:p>
            <a:endParaRPr lang="fr-CH" dirty="0"/>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8958" y="512064"/>
            <a:ext cx="1663200" cy="2220372"/>
          </a:xfrm>
          <a:prstGeom prst="rect">
            <a:avLst/>
          </a:prstGeom>
        </p:spPr>
      </p:pic>
    </p:spTree>
    <p:extLst>
      <p:ext uri="{BB962C8B-B14F-4D97-AF65-F5344CB8AC3E}">
        <p14:creationId xmlns:p14="http://schemas.microsoft.com/office/powerpoint/2010/main" val="251432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9848" y="512064"/>
            <a:ext cx="10058400" cy="1609344"/>
          </a:xfrm>
        </p:spPr>
        <p:txBody>
          <a:bodyPr/>
          <a:lstStyle/>
          <a:p>
            <a:r>
              <a:rPr lang="fr-CH" sz="4800" b="1" dirty="0"/>
              <a:t>Matthias </a:t>
            </a:r>
            <a:r>
              <a:rPr lang="fr-CH" sz="4800" b="1"/>
              <a:t>Zschokke</a:t>
            </a:r>
            <a:r>
              <a:rPr lang="fr-CH" sz="4800" dirty="0"/>
              <a:t> </a:t>
            </a:r>
          </a:p>
        </p:txBody>
      </p:sp>
      <p:sp>
        <p:nvSpPr>
          <p:cNvPr id="3" name="Espace réservé du contenu 2"/>
          <p:cNvSpPr>
            <a:spLocks noGrp="1"/>
          </p:cNvSpPr>
          <p:nvPr>
            <p:ph idx="1"/>
          </p:nvPr>
        </p:nvSpPr>
        <p:spPr>
          <a:xfrm>
            <a:off x="1069848" y="2118594"/>
            <a:ext cx="9229110" cy="4050792"/>
          </a:xfrm>
        </p:spPr>
        <p:txBody>
          <a:bodyPr>
            <a:normAutofit/>
          </a:bodyPr>
          <a:lstStyle/>
          <a:p>
            <a:r>
              <a:rPr lang="fr-CH" dirty="0">
                <a:solidFill>
                  <a:schemeClr val="accent2"/>
                </a:solidFill>
              </a:rPr>
              <a:t>Écrit en allemand</a:t>
            </a:r>
          </a:p>
          <a:p>
            <a:r>
              <a:rPr lang="fr-CH" dirty="0"/>
              <a:t>Matthias </a:t>
            </a:r>
            <a:r>
              <a:rPr lang="fr-CH" dirty="0" err="1"/>
              <a:t>Zschokke</a:t>
            </a:r>
            <a:r>
              <a:rPr lang="fr-CH" dirty="0"/>
              <a:t>, né à Berne en 1954, a grandi à Anet et à Bienne. Aujourd'hui auteur, il vit à Berlin. En sus de son œuvre littéraire maintes fois récompensée, il a tourné trois films qui ont tous été primés.</a:t>
            </a:r>
          </a:p>
          <a:p>
            <a:endParaRPr lang="fr-CH" dirty="0"/>
          </a:p>
          <a:p>
            <a:r>
              <a:rPr lang="fr-CH" i="1" dirty="0">
                <a:solidFill>
                  <a:schemeClr val="accent2"/>
                </a:solidFill>
              </a:rPr>
              <a:t>Circulations</a:t>
            </a:r>
            <a:r>
              <a:rPr lang="fr-CH" dirty="0"/>
              <a:t>, traduit de l’allemand par Patricia </a:t>
            </a:r>
            <a:r>
              <a:rPr lang="fr-CH" dirty="0" err="1"/>
              <a:t>Zurcher</a:t>
            </a:r>
            <a:r>
              <a:rPr lang="fr-CH" dirty="0"/>
              <a:t>, Editions Zoé, 2011, p.160-165</a:t>
            </a:r>
          </a:p>
          <a:p>
            <a:endParaRPr lang="fr-CH" dirty="0">
              <a:hlinkClick r:id="rId2"/>
            </a:endParaRPr>
          </a:p>
          <a:p>
            <a:r>
              <a:rPr lang="fr-CH" dirty="0">
                <a:hlinkClick r:id="rId2"/>
              </a:rPr>
              <a:t>www.angelfire.com/ms/zschokke/Inhalt.html</a:t>
            </a:r>
            <a:endParaRPr lang="fr-CH" dirty="0"/>
          </a:p>
          <a:p>
            <a:r>
              <a:rPr lang="fr-CH" u="sng" dirty="0">
                <a:hlinkClick r:id="rId3"/>
              </a:rPr>
              <a:t>https://www.viceversalitterature.ch/author/3028</a:t>
            </a:r>
            <a:endParaRPr lang="fr-CH" dirty="0"/>
          </a:p>
          <a:p>
            <a:endParaRPr lang="fr-CH" dirty="0"/>
          </a:p>
        </p:txBody>
      </p:sp>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96648" y="512064"/>
            <a:ext cx="1663200" cy="1909353"/>
          </a:xfrm>
          <a:prstGeom prst="rect">
            <a:avLst/>
          </a:prstGeom>
        </p:spPr>
      </p:pic>
    </p:spTree>
    <p:extLst>
      <p:ext uri="{BB962C8B-B14F-4D97-AF65-F5344CB8AC3E}">
        <p14:creationId xmlns:p14="http://schemas.microsoft.com/office/powerpoint/2010/main" val="3011866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Autre</a:t>
            </a:r>
            <a:r>
              <a:rPr lang="fr-CH" dirty="0">
                <a:solidFill>
                  <a:schemeClr val="accent2"/>
                </a:solidFill>
              </a:rPr>
              <a:t>s</a:t>
            </a:r>
            <a:r>
              <a:rPr lang="fr-CH" dirty="0"/>
              <a:t> </a:t>
            </a:r>
            <a:r>
              <a:rPr lang="fr-CH" dirty="0" err="1"/>
              <a:t>Auteur.e.</a:t>
            </a:r>
            <a:r>
              <a:rPr lang="fr-CH" dirty="0" err="1">
                <a:solidFill>
                  <a:schemeClr val="accent2"/>
                </a:solidFill>
              </a:rPr>
              <a:t>s</a:t>
            </a:r>
            <a:r>
              <a:rPr lang="fr-CH" dirty="0"/>
              <a:t> suisse</a:t>
            </a:r>
            <a:r>
              <a:rPr lang="fr-CH" dirty="0">
                <a:solidFill>
                  <a:schemeClr val="accent2"/>
                </a:solidFill>
              </a:rPr>
              <a:t>s</a:t>
            </a:r>
            <a:endParaRPr lang="fr-CH" sz="6000" dirty="0">
              <a:solidFill>
                <a:schemeClr val="accent2"/>
              </a:solidFill>
            </a:endParaRPr>
          </a:p>
        </p:txBody>
      </p:sp>
      <p:sp>
        <p:nvSpPr>
          <p:cNvPr id="3" name="Espace réservé du texte 2"/>
          <p:cNvSpPr>
            <a:spLocks noGrp="1"/>
          </p:cNvSpPr>
          <p:nvPr>
            <p:ph type="body" idx="1"/>
          </p:nvPr>
        </p:nvSpPr>
        <p:spPr>
          <a:xfrm>
            <a:off x="2167128" y="5020056"/>
            <a:ext cx="9051206" cy="1066800"/>
          </a:xfrm>
        </p:spPr>
        <p:txBody>
          <a:bodyPr/>
          <a:lstStyle/>
          <a:p>
            <a:r>
              <a:rPr lang="fr-CH" dirty="0"/>
              <a:t>Présentation et lecture d’extraits</a:t>
            </a:r>
          </a:p>
        </p:txBody>
      </p:sp>
    </p:spTree>
    <p:extLst>
      <p:ext uri="{BB962C8B-B14F-4D97-AF65-F5344CB8AC3E}">
        <p14:creationId xmlns:p14="http://schemas.microsoft.com/office/powerpoint/2010/main" val="171326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9848" y="512064"/>
            <a:ext cx="10058400" cy="1609344"/>
          </a:xfrm>
        </p:spPr>
        <p:txBody>
          <a:bodyPr/>
          <a:lstStyle/>
          <a:p>
            <a:r>
              <a:rPr lang="fr-CH" sz="4800" b="1"/>
              <a:t>Laurence </a:t>
            </a:r>
            <a:r>
              <a:rPr lang="fr-CH" sz="4800" b="1" dirty="0" err="1"/>
              <a:t>Boissier</a:t>
            </a:r>
            <a:endParaRPr lang="fr-CH" sz="4800" dirty="0"/>
          </a:p>
        </p:txBody>
      </p:sp>
      <p:sp>
        <p:nvSpPr>
          <p:cNvPr id="3" name="Espace réservé du contenu 2"/>
          <p:cNvSpPr>
            <a:spLocks noGrp="1"/>
          </p:cNvSpPr>
          <p:nvPr>
            <p:ph idx="1"/>
          </p:nvPr>
        </p:nvSpPr>
        <p:spPr>
          <a:xfrm>
            <a:off x="1069848" y="2118594"/>
            <a:ext cx="9229110" cy="4050792"/>
          </a:xfrm>
        </p:spPr>
        <p:txBody>
          <a:bodyPr>
            <a:normAutofit lnSpcReduction="10000"/>
          </a:bodyPr>
          <a:lstStyle/>
          <a:p>
            <a:r>
              <a:rPr lang="fr-CH" dirty="0">
                <a:solidFill>
                  <a:schemeClr val="accent2"/>
                </a:solidFill>
              </a:rPr>
              <a:t>Écrit en français</a:t>
            </a:r>
          </a:p>
          <a:p>
            <a:r>
              <a:rPr lang="fr-CH" dirty="0"/>
              <a:t>Laurence </a:t>
            </a:r>
            <a:r>
              <a:rPr lang="fr-CH" dirty="0" err="1"/>
              <a:t>Boissier</a:t>
            </a:r>
            <a:r>
              <a:rPr lang="fr-CH" dirty="0"/>
              <a:t> est née en 1965. Artiste, auteure, architecte d’intérieur, traductrice, elle est depuis 2011 lectrice au sein du collectif </a:t>
            </a:r>
            <a:r>
              <a:rPr lang="fr-CH" i="1" dirty="0">
                <a:hlinkClick r:id="rId2"/>
              </a:rPr>
              <a:t>Bern </a:t>
            </a:r>
            <a:r>
              <a:rPr lang="fr-CH" i="1" dirty="0" err="1">
                <a:hlinkClick r:id="rId2"/>
              </a:rPr>
              <a:t>ist</a:t>
            </a:r>
            <a:r>
              <a:rPr lang="fr-CH" i="1" dirty="0">
                <a:hlinkClick r:id="rId2"/>
              </a:rPr>
              <a:t> </a:t>
            </a:r>
            <a:r>
              <a:rPr lang="fr-CH" i="1" dirty="0" err="1">
                <a:hlinkClick r:id="rId2"/>
              </a:rPr>
              <a:t>überall</a:t>
            </a:r>
            <a:r>
              <a:rPr lang="fr-CH" dirty="0"/>
              <a:t> et a publié plusieurs récits. Son travail lui a valu en 2009 une bourse Nouvel auteur de la Ville et du Canton de Genève et le Prix Studer/</a:t>
            </a:r>
            <a:r>
              <a:rPr lang="fr-CH" dirty="0" err="1"/>
              <a:t>Ganz</a:t>
            </a:r>
            <a:r>
              <a:rPr lang="fr-CH" dirty="0"/>
              <a:t>. Laurence </a:t>
            </a:r>
            <a:r>
              <a:rPr lang="fr-CH" dirty="0" err="1"/>
              <a:t>Boissier</a:t>
            </a:r>
            <a:r>
              <a:rPr lang="fr-CH" dirty="0"/>
              <a:t> vit à Genève. En 2017, elle a obtenu un «Prix suisse de littérature» pour </a:t>
            </a:r>
            <a:r>
              <a:rPr lang="fr-CH" i="1" dirty="0"/>
              <a:t>Inventaire des lieux</a:t>
            </a:r>
            <a:r>
              <a:rPr lang="fr-CH" dirty="0"/>
              <a:t> (</a:t>
            </a:r>
            <a:r>
              <a:rPr lang="fr-CH" dirty="0" err="1"/>
              <a:t>art&amp;fiction</a:t>
            </a:r>
            <a:r>
              <a:rPr lang="fr-CH" dirty="0"/>
              <a:t>).</a:t>
            </a:r>
          </a:p>
          <a:p>
            <a:endParaRPr lang="fr-CH" dirty="0"/>
          </a:p>
          <a:p>
            <a:pPr lvl="0"/>
            <a:r>
              <a:rPr lang="fr-CH" i="1" dirty="0">
                <a:solidFill>
                  <a:schemeClr val="accent2"/>
                </a:solidFill>
              </a:rPr>
              <a:t>Safari</a:t>
            </a:r>
            <a:r>
              <a:rPr lang="fr-CH" dirty="0"/>
              <a:t>, </a:t>
            </a:r>
            <a:r>
              <a:rPr lang="fr-CH" dirty="0" err="1"/>
              <a:t>art&amp;fiction</a:t>
            </a:r>
            <a:r>
              <a:rPr lang="fr-CH" dirty="0"/>
              <a:t>, 2019, éd. bilingue français-bernois, traduit par Daniel </a:t>
            </a:r>
            <a:r>
              <a:rPr lang="fr-CH" dirty="0" err="1"/>
              <a:t>Rothenbühler</a:t>
            </a:r>
            <a:r>
              <a:rPr lang="fr-CH" dirty="0"/>
              <a:t>, p.29</a:t>
            </a:r>
          </a:p>
          <a:p>
            <a:pPr marL="0" lvl="0" indent="0">
              <a:buNone/>
            </a:pPr>
            <a:endParaRPr lang="fr-CH" dirty="0"/>
          </a:p>
          <a:p>
            <a:r>
              <a:rPr lang="fr-CH" u="sng" dirty="0">
                <a:hlinkClick r:id="rId3"/>
              </a:rPr>
              <a:t>https://www.viceversalitterature.ch/author/13223</a:t>
            </a:r>
            <a:endParaRPr lang="fr-CH" dirty="0"/>
          </a:p>
        </p:txBody>
      </p:sp>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96648" y="512064"/>
            <a:ext cx="1663200" cy="2674426"/>
          </a:xfrm>
          <a:prstGeom prst="rect">
            <a:avLst/>
          </a:prstGeom>
        </p:spPr>
      </p:pic>
    </p:spTree>
    <p:extLst>
      <p:ext uri="{BB962C8B-B14F-4D97-AF65-F5344CB8AC3E}">
        <p14:creationId xmlns:p14="http://schemas.microsoft.com/office/powerpoint/2010/main" val="2871895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9848" y="512064"/>
            <a:ext cx="10058400" cy="1609344"/>
          </a:xfrm>
        </p:spPr>
        <p:txBody>
          <a:bodyPr/>
          <a:lstStyle/>
          <a:p>
            <a:r>
              <a:rPr lang="fr-CH" sz="4800" b="1" dirty="0"/>
              <a:t>Alain </a:t>
            </a:r>
            <a:r>
              <a:rPr lang="fr-CH" sz="4800" b="1" dirty="0" err="1"/>
              <a:t>Freudiger</a:t>
            </a:r>
            <a:endParaRPr lang="fr-CH" sz="4800" dirty="0"/>
          </a:p>
        </p:txBody>
      </p:sp>
      <p:sp>
        <p:nvSpPr>
          <p:cNvPr id="3" name="Espace réservé du contenu 2"/>
          <p:cNvSpPr>
            <a:spLocks noGrp="1"/>
          </p:cNvSpPr>
          <p:nvPr>
            <p:ph idx="1"/>
          </p:nvPr>
        </p:nvSpPr>
        <p:spPr>
          <a:xfrm>
            <a:off x="1069848" y="2118594"/>
            <a:ext cx="9229110" cy="4050792"/>
          </a:xfrm>
        </p:spPr>
        <p:txBody>
          <a:bodyPr>
            <a:normAutofit/>
          </a:bodyPr>
          <a:lstStyle/>
          <a:p>
            <a:r>
              <a:rPr lang="fr-CH" dirty="0">
                <a:solidFill>
                  <a:schemeClr val="accent2"/>
                </a:solidFill>
              </a:rPr>
              <a:t>Écrit en français</a:t>
            </a:r>
          </a:p>
          <a:p>
            <a:r>
              <a:rPr lang="fr-CH" dirty="0"/>
              <a:t>Né en 1977 à Lausanne, Alain </a:t>
            </a:r>
            <a:r>
              <a:rPr lang="fr-CH" dirty="0" err="1"/>
              <a:t>Freudiger</a:t>
            </a:r>
            <a:r>
              <a:rPr lang="fr-CH" dirty="0"/>
              <a:t> est écrivain et critique de cinéma. Rédacteur et membre du comité de la revue cinéphile </a:t>
            </a:r>
            <a:r>
              <a:rPr lang="fr-CH" dirty="0">
                <a:hlinkClick r:id="rId2"/>
              </a:rPr>
              <a:t>Décadrages</a:t>
            </a:r>
            <a:r>
              <a:rPr lang="fr-CH" dirty="0"/>
              <a:t>, Alain </a:t>
            </a:r>
            <a:r>
              <a:rPr lang="fr-CH" dirty="0" err="1"/>
              <a:t>Freudiger</a:t>
            </a:r>
            <a:r>
              <a:rPr lang="fr-CH" dirty="0"/>
              <a:t> écrit également dans la revue de critique sociale </a:t>
            </a:r>
            <a:r>
              <a:rPr lang="fr-CH" i="1" dirty="0">
                <a:hlinkClick r:id="rId3"/>
              </a:rPr>
              <a:t>La Distinction</a:t>
            </a:r>
            <a:r>
              <a:rPr lang="fr-CH" dirty="0"/>
              <a:t>. Il est en outre archiviste à la Radio suisse romande. En 2008, Alain </a:t>
            </a:r>
            <a:r>
              <a:rPr lang="fr-CH" dirty="0" err="1"/>
              <a:t>Freudiger</a:t>
            </a:r>
            <a:r>
              <a:rPr lang="fr-CH" dirty="0"/>
              <a:t> a reçu la Bourse d’écriture littéraire de Pro </a:t>
            </a:r>
            <a:r>
              <a:rPr lang="fr-CH" dirty="0" err="1"/>
              <a:t>Helvetia</a:t>
            </a:r>
            <a:r>
              <a:rPr lang="fr-CH" dirty="0"/>
              <a:t>.</a:t>
            </a:r>
          </a:p>
          <a:p>
            <a:endParaRPr lang="fr-CH" dirty="0"/>
          </a:p>
          <a:p>
            <a:pPr lvl="0"/>
            <a:r>
              <a:rPr lang="fr-CH" i="1" dirty="0">
                <a:solidFill>
                  <a:schemeClr val="accent2"/>
                </a:solidFill>
              </a:rPr>
              <a:t>Liquéfaction</a:t>
            </a:r>
            <a:r>
              <a:rPr lang="fr-CH" dirty="0"/>
              <a:t>, Hélice Hélas, 2019, p.22-23</a:t>
            </a:r>
          </a:p>
          <a:p>
            <a:pPr lvl="0"/>
            <a:endParaRPr lang="fr-CH" dirty="0"/>
          </a:p>
          <a:p>
            <a:r>
              <a:rPr lang="fr-CH" dirty="0">
                <a:hlinkClick r:id="rId4"/>
              </a:rPr>
              <a:t>alainfreudiger.blogspot.ch</a:t>
            </a:r>
            <a:endParaRPr lang="fr-CH" dirty="0"/>
          </a:p>
          <a:p>
            <a:r>
              <a:rPr lang="fr-CH" u="sng" dirty="0">
                <a:hlinkClick r:id="rId5"/>
              </a:rPr>
              <a:t>https://www.viceversalitterature.ch/author/2847</a:t>
            </a:r>
            <a:endParaRPr lang="fr-CH" dirty="0"/>
          </a:p>
        </p:txBody>
      </p:sp>
      <p:pic>
        <p:nvPicPr>
          <p:cNvPr id="5" name="Image 4"/>
          <p:cNvPicPr>
            <a:picLocks noChangeAspect="1"/>
          </p:cNvPicPr>
          <p:nvPr/>
        </p:nvPicPr>
        <p:blipFill rotWithShape="1">
          <a:blip r:embed="rId6">
            <a:extLst>
              <a:ext uri="{28A0092B-C50C-407E-A947-70E740481C1C}">
                <a14:useLocalDpi xmlns:a14="http://schemas.microsoft.com/office/drawing/2010/main" val="0"/>
              </a:ext>
            </a:extLst>
          </a:blip>
          <a:srcRect l="22056" r="10819" b="727"/>
          <a:stretch/>
        </p:blipFill>
        <p:spPr>
          <a:xfrm>
            <a:off x="10298958" y="512064"/>
            <a:ext cx="1663200" cy="2496628"/>
          </a:xfrm>
          <a:prstGeom prst="rect">
            <a:avLst/>
          </a:prstGeom>
        </p:spPr>
      </p:pic>
    </p:spTree>
    <p:extLst>
      <p:ext uri="{BB962C8B-B14F-4D97-AF65-F5344CB8AC3E}">
        <p14:creationId xmlns:p14="http://schemas.microsoft.com/office/powerpoint/2010/main" val="222071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9848" y="512064"/>
            <a:ext cx="10058400" cy="1609344"/>
          </a:xfrm>
        </p:spPr>
        <p:txBody>
          <a:bodyPr/>
          <a:lstStyle/>
          <a:p>
            <a:r>
              <a:rPr lang="en-US" sz="4800" b="1" dirty="0" err="1"/>
              <a:t>Zsuzsanna</a:t>
            </a:r>
            <a:r>
              <a:rPr lang="en-US" sz="4800" b="1" dirty="0"/>
              <a:t> </a:t>
            </a:r>
            <a:r>
              <a:rPr lang="en-US" sz="4800" b="1" dirty="0" err="1"/>
              <a:t>Gahse</a:t>
            </a:r>
            <a:r>
              <a:rPr lang="en-US" sz="4800" dirty="0"/>
              <a:t> </a:t>
            </a:r>
            <a:endParaRPr lang="fr-CH" sz="4800" dirty="0"/>
          </a:p>
        </p:txBody>
      </p:sp>
      <p:sp>
        <p:nvSpPr>
          <p:cNvPr id="3" name="Espace réservé du contenu 2"/>
          <p:cNvSpPr>
            <a:spLocks noGrp="1"/>
          </p:cNvSpPr>
          <p:nvPr>
            <p:ph idx="1"/>
          </p:nvPr>
        </p:nvSpPr>
        <p:spPr>
          <a:xfrm>
            <a:off x="1069848" y="2118594"/>
            <a:ext cx="9229110" cy="4050792"/>
          </a:xfrm>
          <a:noFill/>
        </p:spPr>
        <p:txBody>
          <a:bodyPr>
            <a:normAutofit fontScale="92500" lnSpcReduction="10000"/>
          </a:bodyPr>
          <a:lstStyle/>
          <a:p>
            <a:r>
              <a:rPr lang="fr-CH" dirty="0">
                <a:solidFill>
                  <a:schemeClr val="accent2"/>
                </a:solidFill>
              </a:rPr>
              <a:t>Écrit en allemand</a:t>
            </a:r>
          </a:p>
          <a:p>
            <a:r>
              <a:rPr lang="fr-CH" dirty="0"/>
              <a:t>Née à Budapest en 1946, </a:t>
            </a:r>
            <a:r>
              <a:rPr lang="fr-CH" dirty="0" err="1"/>
              <a:t>Zsuzsanna</a:t>
            </a:r>
            <a:r>
              <a:rPr lang="fr-CH" dirty="0"/>
              <a:t> </a:t>
            </a:r>
            <a:r>
              <a:rPr lang="fr-CH" dirty="0" err="1"/>
              <a:t>Gahse</a:t>
            </a:r>
            <a:r>
              <a:rPr lang="fr-CH" dirty="0"/>
              <a:t> a fui son pays avec sa famille en 1956 pour se réfugier à Vienne, puis à Cassel, où elle a été scolarisée. Sa première œuvre littéraire, écrite en allemand, est publiée en 1983. Après avoir longtemps vécu à Stuttgart, puis à Lucerne, </a:t>
            </a:r>
            <a:r>
              <a:rPr lang="fr-CH" dirty="0" err="1"/>
              <a:t>Zsuzsanna</a:t>
            </a:r>
            <a:r>
              <a:rPr lang="fr-CH" dirty="0"/>
              <a:t> </a:t>
            </a:r>
            <a:r>
              <a:rPr lang="fr-CH" dirty="0" err="1"/>
              <a:t>Gahse</a:t>
            </a:r>
            <a:r>
              <a:rPr lang="fr-CH" dirty="0"/>
              <a:t> vit à Müllheim (TG) depuis 1998. Elle a reçu de nombreux prix, comme auteure et comme traductrice. En 2019, son œuvre complète lui a valu le </a:t>
            </a:r>
            <a:r>
              <a:rPr lang="fr-CH" dirty="0">
                <a:hlinkClick r:id="rId2"/>
              </a:rPr>
              <a:t>Grand Prix Suisse de Littérature 2019</a:t>
            </a:r>
            <a:r>
              <a:rPr lang="fr-CH" dirty="0"/>
              <a:t>.</a:t>
            </a:r>
          </a:p>
          <a:p>
            <a:endParaRPr lang="fr-CH" dirty="0"/>
          </a:p>
          <a:p>
            <a:pPr lvl="0"/>
            <a:r>
              <a:rPr lang="fr-CH" i="1" dirty="0" err="1">
                <a:solidFill>
                  <a:schemeClr val="accent2"/>
                </a:solidFill>
              </a:rPr>
              <a:t>Logbuch</a:t>
            </a:r>
            <a:r>
              <a:rPr lang="fr-CH" i="1" dirty="0">
                <a:solidFill>
                  <a:schemeClr val="accent2"/>
                </a:solidFill>
              </a:rPr>
              <a:t>-livre de bord</a:t>
            </a:r>
            <a:r>
              <a:rPr lang="fr-CH" dirty="0"/>
              <a:t>, 2007, éditions d’en bas, p.45</a:t>
            </a:r>
          </a:p>
          <a:p>
            <a:pPr marL="0" lvl="0" indent="0">
              <a:buNone/>
            </a:pPr>
            <a:endParaRPr lang="fr-CH" dirty="0"/>
          </a:p>
          <a:p>
            <a:r>
              <a:rPr lang="fr-CH" dirty="0">
                <a:hlinkClick r:id="rId3"/>
              </a:rPr>
              <a:t>www.zsuzsannagahse.ch</a:t>
            </a:r>
            <a:endParaRPr lang="fr-CH" dirty="0"/>
          </a:p>
          <a:p>
            <a:r>
              <a:rPr lang="en-US" u="sng" dirty="0">
                <a:hlinkClick r:id="rId4"/>
              </a:rPr>
              <a:t>https://www.viceversalitterature.ch/author/2064</a:t>
            </a:r>
            <a:endParaRPr lang="fr-CH" dirty="0"/>
          </a:p>
        </p:txBody>
      </p:sp>
      <p:pic>
        <p:nvPicPr>
          <p:cNvPr id="5" name="Imag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96648" y="512064"/>
            <a:ext cx="1663200" cy="2375049"/>
          </a:xfrm>
          <a:prstGeom prst="rect">
            <a:avLst/>
          </a:prstGeom>
        </p:spPr>
      </p:pic>
    </p:spTree>
    <p:extLst>
      <p:ext uri="{BB962C8B-B14F-4D97-AF65-F5344CB8AC3E}">
        <p14:creationId xmlns:p14="http://schemas.microsoft.com/office/powerpoint/2010/main" val="4214360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9848" y="512064"/>
            <a:ext cx="10058400" cy="1609344"/>
          </a:xfrm>
        </p:spPr>
        <p:txBody>
          <a:bodyPr/>
          <a:lstStyle/>
          <a:p>
            <a:r>
              <a:rPr lang="fr-CH" sz="4800" b="1" dirty="0"/>
              <a:t>Pedro Lenz</a:t>
            </a:r>
            <a:endParaRPr lang="fr-CH" sz="4800" dirty="0"/>
          </a:p>
        </p:txBody>
      </p:sp>
      <p:sp>
        <p:nvSpPr>
          <p:cNvPr id="3" name="Espace réservé du contenu 2"/>
          <p:cNvSpPr>
            <a:spLocks noGrp="1"/>
          </p:cNvSpPr>
          <p:nvPr>
            <p:ph idx="1"/>
          </p:nvPr>
        </p:nvSpPr>
        <p:spPr>
          <a:xfrm>
            <a:off x="1069848" y="2118594"/>
            <a:ext cx="9229110" cy="4050792"/>
          </a:xfrm>
        </p:spPr>
        <p:txBody>
          <a:bodyPr>
            <a:normAutofit/>
          </a:bodyPr>
          <a:lstStyle/>
          <a:p>
            <a:r>
              <a:rPr lang="fr-CH" dirty="0">
                <a:solidFill>
                  <a:schemeClr val="accent2"/>
                </a:solidFill>
              </a:rPr>
              <a:t>Écrit en allemand</a:t>
            </a:r>
          </a:p>
          <a:p>
            <a:r>
              <a:rPr lang="fr-CH" dirty="0"/>
              <a:t>Poète, écrivain, chroniqueur et performeur, Pedro Lenz est né en 1965 à Langenthal et vit à Olten. Son roman  </a:t>
            </a:r>
            <a:r>
              <a:rPr lang="fr-CH" i="1" dirty="0"/>
              <a:t>Faut quitter </a:t>
            </a:r>
            <a:r>
              <a:rPr lang="fr-CH" i="1" dirty="0" err="1"/>
              <a:t>Schummertal</a:t>
            </a:r>
            <a:r>
              <a:rPr lang="fr-CH" i="1" dirty="0"/>
              <a:t>!</a:t>
            </a:r>
            <a:r>
              <a:rPr lang="fr-CH" dirty="0"/>
              <a:t> lui a valu le Prix Schiller en 2011 et le Prix culturel de AZ </a:t>
            </a:r>
            <a:r>
              <a:rPr lang="fr-CH" dirty="0" err="1"/>
              <a:t>Medien</a:t>
            </a:r>
            <a:r>
              <a:rPr lang="fr-CH" dirty="0"/>
              <a:t> en 2012.</a:t>
            </a:r>
          </a:p>
          <a:p>
            <a:pPr marL="0" indent="0">
              <a:buNone/>
            </a:pPr>
            <a:endParaRPr lang="fr-CH" dirty="0"/>
          </a:p>
          <a:p>
            <a:pPr lvl="0"/>
            <a:r>
              <a:rPr lang="fr-CH" i="1" dirty="0">
                <a:solidFill>
                  <a:schemeClr val="accent2"/>
                </a:solidFill>
              </a:rPr>
              <a:t>Faut quitter </a:t>
            </a:r>
            <a:r>
              <a:rPr lang="fr-CH" i="1" dirty="0" err="1">
                <a:solidFill>
                  <a:schemeClr val="accent2"/>
                </a:solidFill>
              </a:rPr>
              <a:t>Schummertal</a:t>
            </a:r>
            <a:r>
              <a:rPr lang="fr-CH" i="1" dirty="0">
                <a:solidFill>
                  <a:schemeClr val="accent2"/>
                </a:solidFill>
              </a:rPr>
              <a:t> !</a:t>
            </a:r>
            <a:r>
              <a:rPr lang="fr-CH" dirty="0">
                <a:solidFill>
                  <a:schemeClr val="accent2"/>
                </a:solidFill>
              </a:rPr>
              <a:t>, </a:t>
            </a:r>
            <a:r>
              <a:rPr lang="fr-CH" dirty="0"/>
              <a:t>traduit et adapté du </a:t>
            </a:r>
            <a:r>
              <a:rPr lang="fr-CH" dirty="0" err="1"/>
              <a:t>Berndütsch</a:t>
            </a:r>
            <a:r>
              <a:rPr lang="fr-CH" dirty="0"/>
              <a:t> de Haute-Argovie par Daniel </a:t>
            </a:r>
            <a:r>
              <a:rPr lang="fr-CH" dirty="0" err="1"/>
              <a:t>Rothenbühler</a:t>
            </a:r>
            <a:r>
              <a:rPr lang="fr-CH" dirty="0"/>
              <a:t> &amp; Nathalie </a:t>
            </a:r>
            <a:r>
              <a:rPr lang="fr-CH" dirty="0" err="1"/>
              <a:t>Kehrli</a:t>
            </a:r>
            <a:r>
              <a:rPr lang="fr-CH" dirty="0"/>
              <a:t>, éditions d’en bas, p.47-48</a:t>
            </a:r>
          </a:p>
          <a:p>
            <a:pPr marL="0" lvl="0" indent="0">
              <a:buNone/>
            </a:pPr>
            <a:endParaRPr lang="fr-CH" dirty="0"/>
          </a:p>
          <a:p>
            <a:r>
              <a:rPr lang="fr-CH" dirty="0">
                <a:hlinkClick r:id="rId2"/>
              </a:rPr>
              <a:t>www.pedrolenz.ch</a:t>
            </a:r>
            <a:endParaRPr lang="fr-CH" dirty="0"/>
          </a:p>
          <a:p>
            <a:r>
              <a:rPr lang="fr-CH" u="sng" dirty="0">
                <a:hlinkClick r:id="rId3"/>
              </a:rPr>
              <a:t>https://www.viceversalitterature.ch/author/57</a:t>
            </a:r>
            <a:endParaRPr lang="fr-CH" dirty="0"/>
          </a:p>
        </p:txBody>
      </p:sp>
      <p:pic>
        <p:nvPicPr>
          <p:cNvPr id="5" name="Image 4"/>
          <p:cNvPicPr>
            <a:picLocks noChangeAspect="1"/>
          </p:cNvPicPr>
          <p:nvPr/>
        </p:nvPicPr>
        <p:blipFill rotWithShape="1">
          <a:blip r:embed="rId4" cstate="print">
            <a:extLst>
              <a:ext uri="{28A0092B-C50C-407E-A947-70E740481C1C}">
                <a14:useLocalDpi xmlns:a14="http://schemas.microsoft.com/office/drawing/2010/main" val="0"/>
              </a:ext>
            </a:extLst>
          </a:blip>
          <a:srcRect r="18967"/>
          <a:stretch/>
        </p:blipFill>
        <p:spPr>
          <a:xfrm>
            <a:off x="9845729" y="512064"/>
            <a:ext cx="2020032" cy="1663200"/>
          </a:xfrm>
          <a:prstGeom prst="rect">
            <a:avLst/>
          </a:prstGeom>
        </p:spPr>
      </p:pic>
    </p:spTree>
    <p:extLst>
      <p:ext uri="{BB962C8B-B14F-4D97-AF65-F5344CB8AC3E}">
        <p14:creationId xmlns:p14="http://schemas.microsoft.com/office/powerpoint/2010/main" val="1242221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9848" y="512064"/>
            <a:ext cx="10058400" cy="1609344"/>
          </a:xfrm>
        </p:spPr>
        <p:txBody>
          <a:bodyPr/>
          <a:lstStyle/>
          <a:p>
            <a:r>
              <a:rPr lang="fr-CH" sz="4800" b="1" dirty="0"/>
              <a:t>Fabio </a:t>
            </a:r>
            <a:r>
              <a:rPr lang="fr-CH" sz="4800" b="1" dirty="0" err="1"/>
              <a:t>Pusterla</a:t>
            </a:r>
            <a:r>
              <a:rPr lang="fr-CH" sz="4800" dirty="0"/>
              <a:t> </a:t>
            </a:r>
          </a:p>
        </p:txBody>
      </p:sp>
      <p:sp>
        <p:nvSpPr>
          <p:cNvPr id="3" name="Espace réservé du contenu 2"/>
          <p:cNvSpPr>
            <a:spLocks noGrp="1"/>
          </p:cNvSpPr>
          <p:nvPr>
            <p:ph idx="1"/>
          </p:nvPr>
        </p:nvSpPr>
        <p:spPr>
          <a:xfrm>
            <a:off x="1069848" y="2118594"/>
            <a:ext cx="9229110" cy="4050792"/>
          </a:xfrm>
        </p:spPr>
        <p:txBody>
          <a:bodyPr>
            <a:normAutofit lnSpcReduction="10000"/>
          </a:bodyPr>
          <a:lstStyle/>
          <a:p>
            <a:r>
              <a:rPr lang="fr-CH" dirty="0">
                <a:solidFill>
                  <a:schemeClr val="accent2"/>
                </a:solidFill>
              </a:rPr>
              <a:t>Écrit en italien</a:t>
            </a:r>
          </a:p>
          <a:p>
            <a:r>
              <a:rPr lang="fr-CH" dirty="0"/>
              <a:t>Fabio </a:t>
            </a:r>
            <a:r>
              <a:rPr lang="fr-CH" dirty="0" err="1"/>
              <a:t>Pusterla</a:t>
            </a:r>
            <a:r>
              <a:rPr lang="fr-CH" dirty="0"/>
              <a:t> est né à Mendrisio en 1957 et partage sa vie entre Lugano et </a:t>
            </a:r>
            <a:r>
              <a:rPr lang="fr-CH" dirty="0" err="1"/>
              <a:t>Albogasio</a:t>
            </a:r>
            <a:r>
              <a:rPr lang="fr-CH" dirty="0"/>
              <a:t> (Italie). Il se consacre en particulier à l’écriture de poèmes, à la traduction (surtout de Philippe Jaccottet) et à la critique littéraire.</a:t>
            </a:r>
            <a:br>
              <a:rPr lang="fr-CH" dirty="0"/>
            </a:br>
            <a:r>
              <a:rPr lang="fr-CH" dirty="0"/>
              <a:t>Il est considéré comme l’un des écrivains majeurs de la Suisse italienne. Parmi les nombreuses récompenses qui lui ont été décernées, il convient de signaler le prix Gottfried Keller (2007), le prix Giuseppe </a:t>
            </a:r>
            <a:r>
              <a:rPr lang="fr-CH" dirty="0" err="1"/>
              <a:t>Dessì</a:t>
            </a:r>
            <a:r>
              <a:rPr lang="fr-CH" dirty="0"/>
              <a:t> (2009) et le </a:t>
            </a:r>
            <a:r>
              <a:rPr lang="fr-CH" dirty="0">
                <a:hlinkClick r:id="rId2"/>
              </a:rPr>
              <a:t>Grand Prix suisse de littérature</a:t>
            </a:r>
            <a:r>
              <a:rPr lang="fr-CH" dirty="0"/>
              <a:t> (2013).</a:t>
            </a:r>
          </a:p>
          <a:p>
            <a:pPr marL="0" indent="0">
              <a:buNone/>
            </a:pPr>
            <a:endParaRPr lang="fr-CH" dirty="0"/>
          </a:p>
          <a:p>
            <a:pPr lvl="0"/>
            <a:r>
              <a:rPr lang="fr-CH" i="1" dirty="0">
                <a:solidFill>
                  <a:schemeClr val="accent2"/>
                </a:solidFill>
              </a:rPr>
              <a:t>Histoires du tatou</a:t>
            </a:r>
            <a:r>
              <a:rPr lang="fr-CH" dirty="0"/>
              <a:t>, traduit de l’italien par Mathilde Vischer, éditions Zoé, 2010, p.5-13</a:t>
            </a:r>
          </a:p>
          <a:p>
            <a:pPr lvl="0"/>
            <a:endParaRPr lang="fr-CH" dirty="0"/>
          </a:p>
          <a:p>
            <a:r>
              <a:rPr lang="fr-CH" u="sng" dirty="0">
                <a:hlinkClick r:id="rId3"/>
              </a:rPr>
              <a:t>https://www.viceversalitterature.ch/author/2</a:t>
            </a:r>
            <a:endParaRPr lang="fr-CH" dirty="0"/>
          </a:p>
        </p:txBody>
      </p:sp>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98958" y="512064"/>
            <a:ext cx="1663200" cy="2667774"/>
          </a:xfrm>
          <a:prstGeom prst="rect">
            <a:avLst/>
          </a:prstGeom>
        </p:spPr>
      </p:pic>
    </p:spTree>
    <p:extLst>
      <p:ext uri="{BB962C8B-B14F-4D97-AF65-F5344CB8AC3E}">
        <p14:creationId xmlns:p14="http://schemas.microsoft.com/office/powerpoint/2010/main" val="726433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9848" y="512064"/>
            <a:ext cx="10058400" cy="1609344"/>
          </a:xfrm>
        </p:spPr>
        <p:txBody>
          <a:bodyPr/>
          <a:lstStyle/>
          <a:p>
            <a:r>
              <a:rPr lang="fr-CH" sz="4800" b="1" dirty="0"/>
              <a:t>Leo </a:t>
            </a:r>
            <a:r>
              <a:rPr lang="fr-CH" sz="4800" b="1" dirty="0" err="1"/>
              <a:t>Tuor</a:t>
            </a:r>
            <a:endParaRPr lang="fr-CH" sz="4800" dirty="0"/>
          </a:p>
        </p:txBody>
      </p:sp>
      <p:sp>
        <p:nvSpPr>
          <p:cNvPr id="3" name="Espace réservé du contenu 2"/>
          <p:cNvSpPr>
            <a:spLocks noGrp="1"/>
          </p:cNvSpPr>
          <p:nvPr>
            <p:ph idx="1"/>
          </p:nvPr>
        </p:nvSpPr>
        <p:spPr>
          <a:xfrm>
            <a:off x="1069848" y="2118594"/>
            <a:ext cx="9229110" cy="4050792"/>
          </a:xfrm>
        </p:spPr>
        <p:txBody>
          <a:bodyPr>
            <a:normAutofit fontScale="92500" lnSpcReduction="20000"/>
          </a:bodyPr>
          <a:lstStyle/>
          <a:p>
            <a:r>
              <a:rPr lang="fr-CH" dirty="0">
                <a:solidFill>
                  <a:schemeClr val="accent2"/>
                </a:solidFill>
              </a:rPr>
              <a:t>Écrit en romanche</a:t>
            </a:r>
          </a:p>
          <a:p>
            <a:r>
              <a:rPr lang="fr-CH" dirty="0"/>
              <a:t>Leo </a:t>
            </a:r>
            <a:r>
              <a:rPr lang="fr-CH" dirty="0" err="1"/>
              <a:t>Tuor</a:t>
            </a:r>
            <a:r>
              <a:rPr lang="fr-CH" dirty="0"/>
              <a:t> est un écrivain </a:t>
            </a:r>
            <a:r>
              <a:rPr lang="fr-CH" dirty="0" err="1"/>
              <a:t>sursilvan</a:t>
            </a:r>
            <a:r>
              <a:rPr lang="fr-CH" dirty="0"/>
              <a:t> originaire des Grisons. Né en 1959, il a grandi à </a:t>
            </a:r>
            <a:r>
              <a:rPr lang="fr-CH" dirty="0" err="1"/>
              <a:t>Rabius</a:t>
            </a:r>
            <a:r>
              <a:rPr lang="fr-CH" dirty="0"/>
              <a:t> et </a:t>
            </a:r>
            <a:r>
              <a:rPr lang="fr-CH" dirty="0" err="1"/>
              <a:t>Disentis</a:t>
            </a:r>
            <a:r>
              <a:rPr lang="fr-CH" dirty="0"/>
              <a:t>. Il a étudié la philosophie, l’histoire et la littérature à Zurich, Fribourg et Berlin. Auteur de romans, d’essais et de nouvelles, il est connu en Suisse romande pour son récit </a:t>
            </a:r>
            <a:r>
              <a:rPr lang="fr-CH" dirty="0" err="1"/>
              <a:t>Giacumbert</a:t>
            </a:r>
            <a:r>
              <a:rPr lang="fr-CH" dirty="0"/>
              <a:t> </a:t>
            </a:r>
            <a:r>
              <a:rPr lang="fr-CH" dirty="0" err="1"/>
              <a:t>Nau</a:t>
            </a:r>
            <a:r>
              <a:rPr lang="fr-CH" dirty="0"/>
              <a:t> qui a été traduit en français en 1997 (L’Âge d’Homme).</a:t>
            </a:r>
          </a:p>
          <a:p>
            <a:endParaRPr lang="fr-CH" dirty="0"/>
          </a:p>
          <a:p>
            <a:pPr lvl="0"/>
            <a:r>
              <a:rPr lang="fr-CH" i="1" dirty="0" err="1">
                <a:solidFill>
                  <a:schemeClr val="accent2"/>
                </a:solidFill>
              </a:rPr>
              <a:t>Berlinka</a:t>
            </a:r>
            <a:r>
              <a:rPr lang="fr-CH" dirty="0">
                <a:solidFill>
                  <a:schemeClr val="accent2"/>
                </a:solidFill>
              </a:rPr>
              <a:t> </a:t>
            </a:r>
            <a:r>
              <a:rPr lang="fr-CH" dirty="0"/>
              <a:t>in </a:t>
            </a:r>
            <a:r>
              <a:rPr lang="fr-CH" dirty="0" err="1"/>
              <a:t>Viceversalittérature</a:t>
            </a:r>
            <a:r>
              <a:rPr lang="fr-CH" dirty="0"/>
              <a:t> 8/2014, Service de Presse Suisse/éditions d’en bas, p.123</a:t>
            </a:r>
          </a:p>
          <a:p>
            <a:pPr marL="0" lvl="0" indent="0">
              <a:buNone/>
            </a:pPr>
            <a:endParaRPr lang="fr-CH" dirty="0"/>
          </a:p>
          <a:p>
            <a:r>
              <a:rPr lang="fr-CH" u="sng" dirty="0">
                <a:hlinkClick r:id="rId2"/>
              </a:rPr>
              <a:t>https://www.viceversalitterature.ch/author/4646</a:t>
            </a:r>
            <a:endParaRPr lang="fr-CH" u="sng" dirty="0"/>
          </a:p>
          <a:p>
            <a:pPr marL="0" indent="0">
              <a:buNone/>
            </a:pPr>
            <a:endParaRPr lang="fr-CH" u="sng" dirty="0"/>
          </a:p>
          <a:p>
            <a:r>
              <a:rPr lang="fr-CH" sz="1600" dirty="0"/>
              <a:t>Photo © Yvonne </a:t>
            </a:r>
            <a:r>
              <a:rPr lang="fr-CH" sz="1600" dirty="0" err="1"/>
              <a:t>Böhler</a:t>
            </a:r>
            <a:endParaRPr lang="fr-CH" sz="1600" dirty="0"/>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8958" y="592283"/>
            <a:ext cx="1663200" cy="2507336"/>
          </a:xfrm>
          <a:prstGeom prst="rect">
            <a:avLst/>
          </a:prstGeom>
        </p:spPr>
      </p:pic>
    </p:spTree>
    <p:extLst>
      <p:ext uri="{BB962C8B-B14F-4D97-AF65-F5344CB8AC3E}">
        <p14:creationId xmlns:p14="http://schemas.microsoft.com/office/powerpoint/2010/main" val="3545092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sz="7200" dirty="0"/>
              <a:t>Le</a:t>
            </a:r>
            <a:r>
              <a:rPr lang="fr-CH" sz="7200" dirty="0">
                <a:solidFill>
                  <a:schemeClr val="accent2"/>
                </a:solidFill>
              </a:rPr>
              <a:t>s</a:t>
            </a:r>
            <a:r>
              <a:rPr lang="fr-CH" sz="7200" dirty="0"/>
              <a:t> littérature</a:t>
            </a:r>
            <a:r>
              <a:rPr lang="fr-CH" sz="7200" dirty="0">
                <a:solidFill>
                  <a:schemeClr val="accent2"/>
                </a:solidFill>
              </a:rPr>
              <a:t>s</a:t>
            </a:r>
            <a:r>
              <a:rPr lang="fr-CH" sz="7200" dirty="0"/>
              <a:t> suisse</a:t>
            </a:r>
            <a:r>
              <a:rPr lang="fr-CH" sz="7200" dirty="0">
                <a:solidFill>
                  <a:schemeClr val="accent2"/>
                </a:solidFill>
              </a:rPr>
              <a:t>s</a:t>
            </a:r>
          </a:p>
        </p:txBody>
      </p:sp>
      <p:sp>
        <p:nvSpPr>
          <p:cNvPr id="3" name="Espace réservé du texte 2"/>
          <p:cNvSpPr>
            <a:spLocks noGrp="1"/>
          </p:cNvSpPr>
          <p:nvPr>
            <p:ph type="body" idx="1"/>
          </p:nvPr>
        </p:nvSpPr>
        <p:spPr>
          <a:xfrm>
            <a:off x="2167128" y="5020056"/>
            <a:ext cx="9051206" cy="1066800"/>
          </a:xfrm>
        </p:spPr>
        <p:txBody>
          <a:bodyPr/>
          <a:lstStyle/>
          <a:p>
            <a:r>
              <a:rPr lang="fr-CH" dirty="0"/>
              <a:t>Brève introduction au paysage littéraire suisse </a:t>
            </a:r>
          </a:p>
          <a:p>
            <a:r>
              <a:rPr lang="fr-CH" dirty="0"/>
              <a:t>et ses quatre langues nationales</a:t>
            </a:r>
          </a:p>
        </p:txBody>
      </p:sp>
    </p:spTree>
    <p:extLst>
      <p:ext uri="{BB962C8B-B14F-4D97-AF65-F5344CB8AC3E}">
        <p14:creationId xmlns:p14="http://schemas.microsoft.com/office/powerpoint/2010/main" val="1459502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9848" y="512064"/>
            <a:ext cx="10058400" cy="1609344"/>
          </a:xfrm>
        </p:spPr>
        <p:txBody>
          <a:bodyPr/>
          <a:lstStyle/>
          <a:p>
            <a:r>
              <a:rPr lang="fr-CH" sz="4800" b="1" dirty="0"/>
              <a:t>Yvette </a:t>
            </a:r>
            <a:r>
              <a:rPr lang="fr-CH" sz="4800" b="1" dirty="0" err="1"/>
              <a:t>Z’Graggen</a:t>
            </a:r>
            <a:endParaRPr lang="fr-CH" sz="4800" dirty="0"/>
          </a:p>
        </p:txBody>
      </p:sp>
      <p:sp>
        <p:nvSpPr>
          <p:cNvPr id="3" name="Espace réservé du contenu 2"/>
          <p:cNvSpPr>
            <a:spLocks noGrp="1"/>
          </p:cNvSpPr>
          <p:nvPr>
            <p:ph idx="1"/>
          </p:nvPr>
        </p:nvSpPr>
        <p:spPr>
          <a:xfrm>
            <a:off x="1069848" y="2118594"/>
            <a:ext cx="9229110" cy="4050792"/>
          </a:xfrm>
        </p:spPr>
        <p:txBody>
          <a:bodyPr>
            <a:normAutofit fontScale="92500" lnSpcReduction="20000"/>
          </a:bodyPr>
          <a:lstStyle/>
          <a:p>
            <a:r>
              <a:rPr lang="fr-CH" dirty="0">
                <a:solidFill>
                  <a:schemeClr val="accent2"/>
                </a:solidFill>
              </a:rPr>
              <a:t>Écrit en français</a:t>
            </a:r>
          </a:p>
          <a:p>
            <a:r>
              <a:rPr lang="fr-CH" dirty="0"/>
              <a:t>Yvette </a:t>
            </a:r>
            <a:r>
              <a:rPr lang="fr-CH" dirty="0" err="1"/>
              <a:t>Z'Graggen</a:t>
            </a:r>
            <a:r>
              <a:rPr lang="fr-CH" dirty="0"/>
              <a:t> est une romancière, journaliste et traductrice suisse née en 1920 à Genève, d'un père suisse alémanique et d'une mère d'origine hongroise. Romancière populaire et figure centrale de la littérature suisse romande, elle bénéficie d'un grand succès en librairie; son parcours littéraire est d'autre part ponctué de nombreux prix. De 1952 à 1982, elle est productrice d'émissions culturelles et littéraires à la Radio suisse romande. Parallèlement à ces activités, elle publie articles et nouvelles dans la presse et rédige une trentaine de pièces radiophoniques diffusées en Suisse et dans divers autres pays. Yvette </a:t>
            </a:r>
            <a:r>
              <a:rPr lang="fr-CH" dirty="0" err="1"/>
              <a:t>Z'Graggen</a:t>
            </a:r>
            <a:r>
              <a:rPr lang="fr-CH" dirty="0"/>
              <a:t> s'est éteinte en avril 2012 à Genève.</a:t>
            </a:r>
          </a:p>
          <a:p>
            <a:pPr lvl="0"/>
            <a:r>
              <a:rPr lang="fr-CH" i="1" dirty="0">
                <a:solidFill>
                  <a:schemeClr val="accent2"/>
                </a:solidFill>
              </a:rPr>
              <a:t>De Marignan au Léman</a:t>
            </a:r>
            <a:r>
              <a:rPr lang="fr-CH" dirty="0">
                <a:solidFill>
                  <a:schemeClr val="accent2"/>
                </a:solidFill>
              </a:rPr>
              <a:t> </a:t>
            </a:r>
            <a:r>
              <a:rPr lang="fr-CH" dirty="0"/>
              <a:t>in </a:t>
            </a:r>
            <a:r>
              <a:rPr lang="fr-CH" dirty="0" err="1"/>
              <a:t>Viceversalittérature</a:t>
            </a:r>
            <a:r>
              <a:rPr lang="fr-CH" dirty="0"/>
              <a:t> 6/2012, Service de Presse Suisse/éditions d’en bas, p.44-47</a:t>
            </a:r>
          </a:p>
          <a:p>
            <a:pPr lvl="0"/>
            <a:endParaRPr lang="fr-CH" dirty="0"/>
          </a:p>
          <a:p>
            <a:r>
              <a:rPr lang="fr-CH" u="sng" dirty="0">
                <a:hlinkClick r:id="rId2"/>
              </a:rPr>
              <a:t>https://www.viceversalitterature.ch/author/163</a:t>
            </a:r>
            <a:endParaRPr lang="fr-CH" u="sng" dirty="0"/>
          </a:p>
          <a:p>
            <a:r>
              <a:rPr lang="fr-CH" sz="1600" dirty="0"/>
              <a:t>Photo : © ErlingMandelmann.ch</a:t>
            </a:r>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6648" y="595224"/>
            <a:ext cx="1663200" cy="2494800"/>
          </a:xfrm>
          <a:prstGeom prst="rect">
            <a:avLst/>
          </a:prstGeom>
        </p:spPr>
      </p:pic>
    </p:spTree>
    <p:extLst>
      <p:ext uri="{BB962C8B-B14F-4D97-AF65-F5344CB8AC3E}">
        <p14:creationId xmlns:p14="http://schemas.microsoft.com/office/powerpoint/2010/main" val="2417057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8155" y="484632"/>
            <a:ext cx="10058400" cy="1609344"/>
          </a:xfrm>
        </p:spPr>
        <p:txBody>
          <a:bodyPr/>
          <a:lstStyle/>
          <a:p>
            <a:r>
              <a:rPr lang="fr-CH" dirty="0"/>
              <a:t>Et tant d’autres À (</a:t>
            </a:r>
            <a:r>
              <a:rPr lang="fr-CH" dirty="0" err="1"/>
              <a:t>re</a:t>
            </a:r>
            <a:r>
              <a:rPr lang="fr-CH" dirty="0"/>
              <a:t>)découvrir…</a:t>
            </a:r>
          </a:p>
        </p:txBody>
      </p:sp>
      <p:sp>
        <p:nvSpPr>
          <p:cNvPr id="3" name="Espace réservé du contenu 2"/>
          <p:cNvSpPr>
            <a:spLocks noGrp="1"/>
          </p:cNvSpPr>
          <p:nvPr>
            <p:ph sz="half" idx="1"/>
          </p:nvPr>
        </p:nvSpPr>
        <p:spPr>
          <a:xfrm>
            <a:off x="216312" y="2079908"/>
            <a:ext cx="2832231" cy="3977640"/>
          </a:xfrm>
        </p:spPr>
        <p:txBody>
          <a:bodyPr>
            <a:normAutofit fontScale="85000" lnSpcReduction="20000"/>
          </a:bodyPr>
          <a:lstStyle/>
          <a:p>
            <a:r>
              <a:rPr lang="fr-CH" dirty="0"/>
              <a:t>S. Corinna Bille</a:t>
            </a:r>
          </a:p>
          <a:p>
            <a:r>
              <a:rPr lang="fr-CH" dirty="0"/>
              <a:t>Étienne Barilier</a:t>
            </a:r>
          </a:p>
          <a:p>
            <a:r>
              <a:rPr lang="fr-CH" dirty="0"/>
              <a:t>Peter </a:t>
            </a:r>
            <a:r>
              <a:rPr lang="fr-CH" dirty="0" err="1"/>
              <a:t>Bichsel</a:t>
            </a:r>
            <a:endParaRPr lang="fr-CH" dirty="0"/>
          </a:p>
          <a:p>
            <a:r>
              <a:rPr lang="fr-CH" dirty="0"/>
              <a:t>Alain de Botton</a:t>
            </a:r>
          </a:p>
          <a:p>
            <a:r>
              <a:rPr lang="fr-CH" dirty="0"/>
              <a:t>Nicolas Bouvier</a:t>
            </a:r>
          </a:p>
          <a:p>
            <a:r>
              <a:rPr lang="fr-CH" dirty="0"/>
              <a:t>Blaise Cendrars</a:t>
            </a:r>
          </a:p>
          <a:p>
            <a:r>
              <a:rPr lang="fr-CH" dirty="0"/>
              <a:t>Maurice Chappaz</a:t>
            </a:r>
          </a:p>
          <a:p>
            <a:r>
              <a:rPr lang="fr-CH" dirty="0"/>
              <a:t>Jacques Chessex</a:t>
            </a:r>
          </a:p>
          <a:p>
            <a:r>
              <a:rPr lang="fr-CH" dirty="0"/>
              <a:t>Charles-Albert </a:t>
            </a:r>
            <a:r>
              <a:rPr lang="fr-CH" dirty="0" err="1"/>
              <a:t>Cingria</a:t>
            </a:r>
            <a:endParaRPr lang="fr-CH" dirty="0"/>
          </a:p>
          <a:p>
            <a:r>
              <a:rPr lang="fr-CH" dirty="0"/>
              <a:t>Albert Cohen</a:t>
            </a:r>
          </a:p>
          <a:p>
            <a:r>
              <a:rPr lang="fr-CH" dirty="0"/>
              <a:t>Anne Cuneo</a:t>
            </a:r>
          </a:p>
          <a:p>
            <a:r>
              <a:rPr lang="fr-CH" dirty="0"/>
              <a:t>David Bosc</a:t>
            </a:r>
          </a:p>
          <a:p>
            <a:endParaRPr lang="fr-CH" dirty="0"/>
          </a:p>
        </p:txBody>
      </p:sp>
      <p:sp>
        <p:nvSpPr>
          <p:cNvPr id="4" name="Espace réservé du contenu 3"/>
          <p:cNvSpPr>
            <a:spLocks noGrp="1"/>
          </p:cNvSpPr>
          <p:nvPr>
            <p:ph sz="half" idx="2"/>
          </p:nvPr>
        </p:nvSpPr>
        <p:spPr>
          <a:xfrm>
            <a:off x="3044532" y="2079908"/>
            <a:ext cx="3240000" cy="3977640"/>
          </a:xfrm>
        </p:spPr>
        <p:txBody>
          <a:bodyPr>
            <a:normAutofit fontScale="85000" lnSpcReduction="20000"/>
          </a:bodyPr>
          <a:lstStyle/>
          <a:p>
            <a:r>
              <a:rPr lang="fr-CH" dirty="0"/>
              <a:t>Friedrich </a:t>
            </a:r>
            <a:r>
              <a:rPr lang="fr-CH" dirty="0" err="1"/>
              <a:t>Dürrenmatt</a:t>
            </a:r>
            <a:endParaRPr lang="fr-CH" dirty="0"/>
          </a:p>
          <a:p>
            <a:r>
              <a:rPr lang="fr-CH" dirty="0"/>
              <a:t>Anna </a:t>
            </a:r>
            <a:r>
              <a:rPr lang="fr-CH" dirty="0" err="1"/>
              <a:t>Felder</a:t>
            </a:r>
            <a:endParaRPr lang="fr-CH" dirty="0"/>
          </a:p>
          <a:p>
            <a:r>
              <a:rPr lang="fr-CH" dirty="0"/>
              <a:t>Max Frisch</a:t>
            </a:r>
          </a:p>
          <a:p>
            <a:r>
              <a:rPr lang="fr-CH" dirty="0" err="1"/>
              <a:t>Jeremias</a:t>
            </a:r>
            <a:r>
              <a:rPr lang="fr-CH" dirty="0"/>
              <a:t> Gotthelf</a:t>
            </a:r>
          </a:p>
          <a:p>
            <a:r>
              <a:rPr lang="fr-CH" dirty="0"/>
              <a:t>Jeanne </a:t>
            </a:r>
            <a:r>
              <a:rPr lang="fr-CH" dirty="0" err="1"/>
              <a:t>Hersch</a:t>
            </a:r>
            <a:endParaRPr lang="fr-CH" dirty="0"/>
          </a:p>
          <a:p>
            <a:r>
              <a:rPr lang="fr-CH" dirty="0" err="1"/>
              <a:t>Agota</a:t>
            </a:r>
            <a:r>
              <a:rPr lang="fr-CH" dirty="0"/>
              <a:t> Kristof</a:t>
            </a:r>
          </a:p>
          <a:p>
            <a:r>
              <a:rPr lang="fr-CH" dirty="0"/>
              <a:t>Monique </a:t>
            </a:r>
            <a:r>
              <a:rPr lang="fr-CH" dirty="0" err="1"/>
              <a:t>Laederach</a:t>
            </a:r>
            <a:endParaRPr lang="fr-CH" dirty="0"/>
          </a:p>
          <a:p>
            <a:r>
              <a:rPr lang="fr-CH" dirty="0"/>
              <a:t>Charles Lewinsky</a:t>
            </a:r>
          </a:p>
          <a:p>
            <a:r>
              <a:rPr lang="fr-CH" dirty="0"/>
              <a:t>Hugo </a:t>
            </a:r>
            <a:r>
              <a:rPr lang="fr-CH" dirty="0" err="1"/>
              <a:t>Loetscher</a:t>
            </a:r>
            <a:endParaRPr lang="fr-CH" dirty="0"/>
          </a:p>
          <a:p>
            <a:r>
              <a:rPr lang="fr-CH" dirty="0"/>
              <a:t>Daniel </a:t>
            </a:r>
            <a:r>
              <a:rPr lang="fr-CH" dirty="0" err="1"/>
              <a:t>Maggetti</a:t>
            </a:r>
            <a:endParaRPr lang="fr-CH" dirty="0"/>
          </a:p>
          <a:p>
            <a:r>
              <a:rPr lang="fr-CH" dirty="0"/>
              <a:t>Ella Maillart</a:t>
            </a:r>
          </a:p>
          <a:p>
            <a:r>
              <a:rPr lang="fr-CH" dirty="0"/>
              <a:t>Jérôme </a:t>
            </a:r>
            <a:r>
              <a:rPr lang="fr-CH" dirty="0" err="1"/>
              <a:t>Meizoz</a:t>
            </a:r>
            <a:endParaRPr lang="fr-CH" dirty="0"/>
          </a:p>
          <a:p>
            <a:pPr marL="457200" indent="-457200">
              <a:buFont typeface="+mj-lt"/>
              <a:buAutoNum type="arabicPeriod"/>
            </a:pPr>
            <a:endParaRPr lang="fr-CH" dirty="0"/>
          </a:p>
          <a:p>
            <a:pPr marL="457200" indent="-457200">
              <a:buFont typeface="+mj-lt"/>
              <a:buAutoNum type="arabicPeriod"/>
            </a:pPr>
            <a:endParaRPr lang="fr-CH" dirty="0"/>
          </a:p>
          <a:p>
            <a:endParaRPr lang="fr-CH" dirty="0"/>
          </a:p>
        </p:txBody>
      </p:sp>
      <p:sp>
        <p:nvSpPr>
          <p:cNvPr id="6" name="Espace réservé du contenu 3"/>
          <p:cNvSpPr txBox="1">
            <a:spLocks/>
          </p:cNvSpPr>
          <p:nvPr/>
        </p:nvSpPr>
        <p:spPr>
          <a:xfrm>
            <a:off x="5762807" y="2079908"/>
            <a:ext cx="3054935" cy="3977640"/>
          </a:xfrm>
          <a:prstGeom prst="rect">
            <a:avLst/>
          </a:prstGeom>
        </p:spPr>
        <p:txBody>
          <a:bodyPr vert="horz" lIns="91440" tIns="45720" rIns="91440" bIns="45720" rtlCol="0">
            <a:normAutofit fontScale="85000" lnSpcReduction="200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fr-CH" dirty="0"/>
              <a:t>Milena Moser</a:t>
            </a:r>
          </a:p>
          <a:p>
            <a:r>
              <a:rPr lang="fr-CH" dirty="0"/>
              <a:t>Jacques </a:t>
            </a:r>
            <a:r>
              <a:rPr lang="fr-CH" dirty="0" err="1"/>
              <a:t>Neirynck</a:t>
            </a:r>
            <a:endParaRPr lang="fr-CH" dirty="0"/>
          </a:p>
          <a:p>
            <a:r>
              <a:rPr lang="fr-CH" dirty="0"/>
              <a:t>Giorgio </a:t>
            </a:r>
            <a:r>
              <a:rPr lang="fr-CH" dirty="0" err="1"/>
              <a:t>Orelli</a:t>
            </a:r>
            <a:endParaRPr lang="fr-CH" dirty="0"/>
          </a:p>
          <a:p>
            <a:r>
              <a:rPr lang="fr-CH" dirty="0"/>
              <a:t>Oscar Peer</a:t>
            </a:r>
          </a:p>
          <a:p>
            <a:r>
              <a:rPr lang="fr-CH" dirty="0"/>
              <a:t>Anne Perrier</a:t>
            </a:r>
          </a:p>
          <a:p>
            <a:r>
              <a:rPr lang="fr-CH" dirty="0"/>
              <a:t>Lorenzo </a:t>
            </a:r>
            <a:r>
              <a:rPr lang="fr-CH" dirty="0" err="1"/>
              <a:t>Pestelli</a:t>
            </a:r>
            <a:endParaRPr lang="fr-CH" dirty="0"/>
          </a:p>
          <a:p>
            <a:r>
              <a:rPr lang="fr-CH" dirty="0"/>
              <a:t>Rut </a:t>
            </a:r>
            <a:r>
              <a:rPr lang="fr-CH" dirty="0" err="1"/>
              <a:t>Plouda</a:t>
            </a:r>
            <a:endParaRPr lang="fr-CH" dirty="0"/>
          </a:p>
          <a:p>
            <a:r>
              <a:rPr lang="fr-CH" dirty="0"/>
              <a:t>Charles Ferdinand Ramuz</a:t>
            </a:r>
          </a:p>
          <a:p>
            <a:r>
              <a:rPr lang="fr-CH" dirty="0"/>
              <a:t>Alice </a:t>
            </a:r>
            <a:r>
              <a:rPr lang="fr-CH" dirty="0" err="1"/>
              <a:t>Rivaz</a:t>
            </a:r>
            <a:endParaRPr lang="fr-CH" dirty="0"/>
          </a:p>
          <a:p>
            <a:r>
              <a:rPr lang="fr-CH" dirty="0"/>
              <a:t>Gustave Roud</a:t>
            </a:r>
          </a:p>
          <a:p>
            <a:r>
              <a:rPr lang="fr-CH" dirty="0"/>
              <a:t>Denis de Rougemont</a:t>
            </a:r>
          </a:p>
          <a:p>
            <a:r>
              <a:rPr lang="fr-CH" dirty="0"/>
              <a:t>Daniel de Roulet</a:t>
            </a:r>
          </a:p>
          <a:p>
            <a:pPr marL="457200" indent="-457200">
              <a:buFont typeface="+mj-lt"/>
              <a:buAutoNum type="arabicPeriod"/>
            </a:pPr>
            <a:endParaRPr lang="fr-CH" dirty="0"/>
          </a:p>
        </p:txBody>
      </p:sp>
      <p:sp>
        <p:nvSpPr>
          <p:cNvPr id="7" name="Espace réservé du contenu 3"/>
          <p:cNvSpPr txBox="1">
            <a:spLocks/>
          </p:cNvSpPr>
          <p:nvPr/>
        </p:nvSpPr>
        <p:spPr>
          <a:xfrm>
            <a:off x="8766227" y="2093976"/>
            <a:ext cx="3367574" cy="3977640"/>
          </a:xfrm>
          <a:prstGeom prst="rect">
            <a:avLst/>
          </a:prstGeom>
        </p:spPr>
        <p:txBody>
          <a:bodyPr vert="horz" lIns="91440" tIns="45720" rIns="91440" bIns="45720" rtlCol="0">
            <a:normAutofit fontScale="85000" lnSpcReduction="200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fr-CH" dirty="0"/>
              <a:t>Jean-Jacques Rousseau</a:t>
            </a:r>
          </a:p>
          <a:p>
            <a:r>
              <a:rPr lang="fr-CH" dirty="0"/>
              <a:t>Thomas Sandoz</a:t>
            </a:r>
          </a:p>
          <a:p>
            <a:r>
              <a:rPr lang="fr-CH" dirty="0" err="1"/>
              <a:t>Annemarie</a:t>
            </a:r>
            <a:r>
              <a:rPr lang="fr-CH" dirty="0"/>
              <a:t> </a:t>
            </a:r>
            <a:r>
              <a:rPr lang="fr-CH" dirty="0" err="1"/>
              <a:t>Schwarzenbach</a:t>
            </a:r>
            <a:endParaRPr lang="fr-CH" dirty="0"/>
          </a:p>
          <a:p>
            <a:r>
              <a:rPr lang="fr-CH" dirty="0"/>
              <a:t>Johanna </a:t>
            </a:r>
            <a:r>
              <a:rPr lang="fr-CH" dirty="0" err="1"/>
              <a:t>Spyri</a:t>
            </a:r>
            <a:endParaRPr lang="fr-CH" dirty="0"/>
          </a:p>
          <a:p>
            <a:r>
              <a:rPr lang="fr-CH" dirty="0"/>
              <a:t>Madame de Staël</a:t>
            </a:r>
          </a:p>
          <a:p>
            <a:r>
              <a:rPr lang="fr-CH" dirty="0"/>
              <a:t>Peter </a:t>
            </a:r>
            <a:r>
              <a:rPr lang="fr-CH" dirty="0" err="1"/>
              <a:t>Stamm</a:t>
            </a:r>
            <a:endParaRPr lang="fr-CH" dirty="0"/>
          </a:p>
          <a:p>
            <a:r>
              <a:rPr lang="fr-CH" dirty="0"/>
              <a:t>Martin Suter</a:t>
            </a:r>
          </a:p>
          <a:p>
            <a:r>
              <a:rPr lang="fr-CH" dirty="0"/>
              <a:t>Alexandre Voisard</a:t>
            </a:r>
          </a:p>
          <a:p>
            <a:r>
              <a:rPr lang="fr-CH" dirty="0"/>
              <a:t>Jean Ziegler</a:t>
            </a:r>
          </a:p>
          <a:p>
            <a:r>
              <a:rPr lang="fr-CH" dirty="0"/>
              <a:t>Robert Walser</a:t>
            </a:r>
          </a:p>
          <a:p>
            <a:r>
              <a:rPr lang="fr-CH" dirty="0" err="1"/>
              <a:t>Urs</a:t>
            </a:r>
            <a:r>
              <a:rPr lang="fr-CH" dirty="0"/>
              <a:t> Widmer</a:t>
            </a:r>
          </a:p>
          <a:p>
            <a:r>
              <a:rPr lang="fr-CH" dirty="0"/>
              <a:t>Zep</a:t>
            </a:r>
          </a:p>
          <a:p>
            <a:pPr marL="457200" indent="-457200">
              <a:buFont typeface="+mj-lt"/>
              <a:buAutoNum type="arabicPeriod"/>
            </a:pPr>
            <a:endParaRPr lang="fr-CH" dirty="0"/>
          </a:p>
        </p:txBody>
      </p:sp>
    </p:spTree>
    <p:extLst>
      <p:ext uri="{BB962C8B-B14F-4D97-AF65-F5344CB8AC3E}">
        <p14:creationId xmlns:p14="http://schemas.microsoft.com/office/powerpoint/2010/main" val="3583090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9848" y="512064"/>
            <a:ext cx="10058400" cy="1609344"/>
          </a:xfrm>
        </p:spPr>
        <p:txBody>
          <a:bodyPr/>
          <a:lstStyle/>
          <a:p>
            <a:r>
              <a:rPr lang="fr-CH" sz="4800" b="1" dirty="0"/>
              <a:t>Sources</a:t>
            </a:r>
            <a:endParaRPr lang="fr-CH" sz="4800" dirty="0"/>
          </a:p>
        </p:txBody>
      </p:sp>
      <p:sp>
        <p:nvSpPr>
          <p:cNvPr id="3" name="Espace réservé du contenu 2"/>
          <p:cNvSpPr>
            <a:spLocks noGrp="1"/>
          </p:cNvSpPr>
          <p:nvPr>
            <p:ph idx="1"/>
          </p:nvPr>
        </p:nvSpPr>
        <p:spPr>
          <a:xfrm>
            <a:off x="1069848" y="2118594"/>
            <a:ext cx="9229110" cy="4050792"/>
          </a:xfrm>
        </p:spPr>
        <p:txBody>
          <a:bodyPr>
            <a:normAutofit/>
          </a:bodyPr>
          <a:lstStyle/>
          <a:p>
            <a:r>
              <a:rPr lang="fr-CH" sz="1600" dirty="0" err="1">
                <a:solidFill>
                  <a:schemeClr val="accent2"/>
                </a:solidFill>
              </a:rPr>
              <a:t>Viceversa</a:t>
            </a:r>
            <a:r>
              <a:rPr lang="fr-CH" sz="1600" dirty="0">
                <a:solidFill>
                  <a:schemeClr val="accent2"/>
                </a:solidFill>
              </a:rPr>
              <a:t> littérature</a:t>
            </a:r>
            <a:r>
              <a:rPr lang="fr-CH" sz="1600" dirty="0"/>
              <a:t> </a:t>
            </a:r>
            <a:r>
              <a:rPr lang="fr-CH" sz="1600" dirty="0">
                <a:solidFill>
                  <a:schemeClr val="accent2"/>
                </a:solidFill>
              </a:rPr>
              <a:t>–</a:t>
            </a:r>
            <a:r>
              <a:rPr lang="fr-CH" sz="1600" dirty="0"/>
              <a:t> </a:t>
            </a:r>
            <a:r>
              <a:rPr lang="fr-CH" sz="1600" u="sng" dirty="0">
                <a:hlinkClick r:id="rId2"/>
              </a:rPr>
              <a:t>https://www.viceversalitterature.ch/</a:t>
            </a:r>
            <a:endParaRPr lang="fr-CH" sz="1600" dirty="0"/>
          </a:p>
          <a:p>
            <a:r>
              <a:rPr lang="fr-CH" sz="1600" dirty="0">
                <a:solidFill>
                  <a:schemeClr val="accent2"/>
                </a:solidFill>
              </a:rPr>
              <a:t>Histoire de la littérature en Suisse romande</a:t>
            </a:r>
            <a:r>
              <a:rPr lang="fr-CH" sz="1600" dirty="0"/>
              <a:t>, publiée sous la direction de Roger </a:t>
            </a:r>
            <a:r>
              <a:rPr lang="fr-CH" sz="1600" dirty="0" err="1"/>
              <a:t>Francillon</a:t>
            </a:r>
            <a:r>
              <a:rPr lang="fr-CH" sz="1600" dirty="0"/>
              <a:t>, éditions Zoé, 2015</a:t>
            </a:r>
          </a:p>
          <a:p>
            <a:r>
              <a:rPr lang="fr-CH" sz="1600" dirty="0" err="1">
                <a:solidFill>
                  <a:schemeClr val="accent2"/>
                </a:solidFill>
              </a:rPr>
              <a:t>Aruè</a:t>
            </a:r>
            <a:r>
              <a:rPr lang="fr-CH" sz="1600" dirty="0">
                <a:solidFill>
                  <a:schemeClr val="accent2"/>
                </a:solidFill>
              </a:rPr>
              <a:t> - </a:t>
            </a:r>
            <a:r>
              <a:rPr lang="fr-CH" sz="1600" dirty="0" err="1">
                <a:solidFill>
                  <a:schemeClr val="accent2"/>
                </a:solidFill>
              </a:rPr>
              <a:t>Poesia</a:t>
            </a:r>
            <a:r>
              <a:rPr lang="fr-CH" sz="1600" dirty="0">
                <a:solidFill>
                  <a:schemeClr val="accent2"/>
                </a:solidFill>
              </a:rPr>
              <a:t> </a:t>
            </a:r>
            <a:r>
              <a:rPr lang="fr-CH" sz="1600" dirty="0" err="1">
                <a:solidFill>
                  <a:schemeClr val="accent2"/>
                </a:solidFill>
              </a:rPr>
              <a:t>valladra</a:t>
            </a:r>
            <a:r>
              <a:rPr lang="fr-CH" sz="1600" dirty="0">
                <a:solidFill>
                  <a:schemeClr val="accent2"/>
                </a:solidFill>
              </a:rPr>
              <a:t>. Poésie romanche de Basse-Engadine et du Val </a:t>
            </a:r>
            <a:r>
              <a:rPr lang="fr-CH" sz="1600" dirty="0" err="1">
                <a:solidFill>
                  <a:schemeClr val="accent2"/>
                </a:solidFill>
              </a:rPr>
              <a:t>Müstair</a:t>
            </a:r>
            <a:r>
              <a:rPr lang="fr-CH" sz="1600" dirty="0">
                <a:solidFill>
                  <a:schemeClr val="accent2"/>
                </a:solidFill>
              </a:rPr>
              <a:t>/ </a:t>
            </a:r>
            <a:br>
              <a:rPr lang="fr-CH" sz="1600" dirty="0">
                <a:solidFill>
                  <a:schemeClr val="accent2"/>
                </a:solidFill>
              </a:rPr>
            </a:br>
            <a:r>
              <a:rPr lang="fr-CH" sz="1600" dirty="0">
                <a:solidFill>
                  <a:schemeClr val="accent2"/>
                </a:solidFill>
              </a:rPr>
              <a:t>anthologie bilingue français romanche</a:t>
            </a:r>
            <a:r>
              <a:rPr lang="fr-CH" sz="1600" dirty="0"/>
              <a:t>, éditions Samizdat, 2015</a:t>
            </a:r>
          </a:p>
          <a:p>
            <a:r>
              <a:rPr lang="fr-CH" sz="1600" dirty="0">
                <a:solidFill>
                  <a:schemeClr val="accent2"/>
                </a:solidFill>
              </a:rPr>
              <a:t>Pro </a:t>
            </a:r>
            <a:r>
              <a:rPr lang="fr-CH" sz="1600" dirty="0" err="1">
                <a:solidFill>
                  <a:schemeClr val="accent2"/>
                </a:solidFill>
              </a:rPr>
              <a:t>Helvetia</a:t>
            </a:r>
            <a:r>
              <a:rPr lang="fr-CH" sz="1600" dirty="0">
                <a:solidFill>
                  <a:schemeClr val="accent2"/>
                </a:solidFill>
              </a:rPr>
              <a:t> – </a:t>
            </a:r>
            <a:r>
              <a:rPr lang="fr-CH" sz="1600" dirty="0">
                <a:hlinkClick r:id="rId3"/>
              </a:rPr>
              <a:t>https://prohelvetia.ch/fr/</a:t>
            </a:r>
            <a:endParaRPr lang="fr-CH" sz="1600" dirty="0"/>
          </a:p>
          <a:p>
            <a:r>
              <a:rPr lang="fr-CH" sz="1600" dirty="0">
                <a:solidFill>
                  <a:schemeClr val="accent2"/>
                </a:solidFill>
              </a:rPr>
              <a:t>ASDEL – Association Suisse des Diffuseurs, Editeurs et Libraires – </a:t>
            </a:r>
            <a:r>
              <a:rPr lang="fr-CH" sz="1600" dirty="0">
                <a:hlinkClick r:id="rId4"/>
              </a:rPr>
              <a:t>https://www.asdel.ch/</a:t>
            </a:r>
            <a:endParaRPr lang="fr-CH" sz="1600" dirty="0"/>
          </a:p>
          <a:p>
            <a:r>
              <a:rPr lang="fr-CH" sz="1600" dirty="0" err="1">
                <a:solidFill>
                  <a:schemeClr val="accent2"/>
                </a:solidFill>
              </a:rPr>
              <a:t>Wikipedia</a:t>
            </a:r>
            <a:r>
              <a:rPr lang="fr-CH" sz="1600" dirty="0">
                <a:solidFill>
                  <a:schemeClr val="accent2"/>
                </a:solidFill>
              </a:rPr>
              <a:t> </a:t>
            </a:r>
            <a:r>
              <a:rPr lang="fr-CH" sz="1600" dirty="0">
                <a:solidFill>
                  <a:schemeClr val="accent2"/>
                </a:solidFill>
                <a:hlinkClick r:id="rId5"/>
              </a:rPr>
              <a:t>https://fr.wikipedia.org/wiki/Liste_d%27%C3%A9crivains_suisses_par_ordre_alphab%C3%A9tique</a:t>
            </a:r>
            <a:endParaRPr lang="fr-CH" sz="1600" dirty="0">
              <a:solidFill>
                <a:schemeClr val="accent2"/>
              </a:solidFill>
            </a:endParaRPr>
          </a:p>
          <a:p>
            <a:pPr marL="0" indent="0">
              <a:buNone/>
            </a:pPr>
            <a:endParaRPr lang="fr-CH" sz="1600" dirty="0">
              <a:solidFill>
                <a:schemeClr val="accent2"/>
              </a:solidFill>
            </a:endParaRPr>
          </a:p>
          <a:p>
            <a:r>
              <a:rPr lang="fr-CH" sz="1600" dirty="0"/>
              <a:t>Si les droits des photos ne sont pas mentionnés, c’est que les photos proviennent du site en lien sur la slide</a:t>
            </a:r>
            <a:endParaRPr lang="fr-CH" sz="1600" dirty="0">
              <a:solidFill>
                <a:schemeClr val="accent2"/>
              </a:solidFill>
            </a:endParaRPr>
          </a:p>
          <a:p>
            <a:pPr lvl="0"/>
            <a:endParaRPr lang="fr-CH" dirty="0"/>
          </a:p>
          <a:p>
            <a:pPr lvl="0"/>
            <a:endParaRPr lang="fr-CH" dirty="0"/>
          </a:p>
        </p:txBody>
      </p:sp>
    </p:spTree>
    <p:extLst>
      <p:ext uri="{BB962C8B-B14F-4D97-AF65-F5344CB8AC3E}">
        <p14:creationId xmlns:p14="http://schemas.microsoft.com/office/powerpoint/2010/main" val="2457294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520C7F-D681-6849-8759-6B5B8C4CCFEE}"/>
              </a:ext>
            </a:extLst>
          </p:cNvPr>
          <p:cNvSpPr>
            <a:spLocks noGrp="1"/>
          </p:cNvSpPr>
          <p:nvPr>
            <p:ph type="title"/>
          </p:nvPr>
        </p:nvSpPr>
        <p:spPr/>
        <p:txBody>
          <a:bodyPr/>
          <a:lstStyle/>
          <a:p>
            <a:r>
              <a:rPr lang="fr-FR" dirty="0"/>
              <a:t>Pro </a:t>
            </a:r>
            <a:r>
              <a:rPr lang="fr-FR" dirty="0" err="1"/>
              <a:t>Helvetia</a:t>
            </a:r>
            <a:endParaRPr lang="fr-FR" dirty="0"/>
          </a:p>
        </p:txBody>
      </p:sp>
      <p:sp>
        <p:nvSpPr>
          <p:cNvPr id="3" name="Espace réservé du contenu 2">
            <a:extLst>
              <a:ext uri="{FF2B5EF4-FFF2-40B4-BE49-F238E27FC236}">
                <a16:creationId xmlns:a16="http://schemas.microsoft.com/office/drawing/2014/main" id="{46DA87EB-B872-454A-B772-C369386FB109}"/>
              </a:ext>
            </a:extLst>
          </p:cNvPr>
          <p:cNvSpPr>
            <a:spLocks noGrp="1"/>
          </p:cNvSpPr>
          <p:nvPr>
            <p:ph idx="1"/>
          </p:nvPr>
        </p:nvSpPr>
        <p:spPr/>
        <p:txBody>
          <a:bodyPr>
            <a:normAutofit fontScale="92500" lnSpcReduction="10000"/>
          </a:bodyPr>
          <a:lstStyle/>
          <a:p>
            <a:r>
              <a:rPr lang="fr-CH" dirty="0"/>
              <a:t>Pro </a:t>
            </a:r>
            <a:r>
              <a:rPr lang="fr-CH" dirty="0" err="1"/>
              <a:t>Helvetia</a:t>
            </a:r>
            <a:r>
              <a:rPr lang="fr-CH" dirty="0"/>
              <a:t>, initiée par le Conseil fédéral en 1939, est d’abord un groupe de travail pour la «défense spirituelle» contre l’Allemagne nazie et l’Italie fasciste.</a:t>
            </a:r>
          </a:p>
          <a:p>
            <a:r>
              <a:rPr lang="fr-CH" dirty="0"/>
              <a:t>Elle encourage l’art et la culture suisses, en privilégiant la diversité et la qualité, en soutenant notamment la création littéraire suisse dans les quatre langues nationales. </a:t>
            </a:r>
          </a:p>
          <a:p>
            <a:r>
              <a:rPr lang="fr-CH" dirty="0"/>
              <a:t>Elle accorde également des subsides à la traduction littéraire. De nombreux romans, œuvres poétiques ou encore livres pour enfants ont déjà été traduits en portugais, en coréen, en géorgien ou quelque cinquante autres langues.  </a:t>
            </a:r>
          </a:p>
          <a:p>
            <a:r>
              <a:rPr lang="fr-CH" dirty="0"/>
              <a:t> Elle soutient les tournées littéraires et les festivals de littérature en Suisse et à l’étranger, afin d’assurer un certain rayonnement de la création littéraire suisse auprès d’un large public. </a:t>
            </a:r>
          </a:p>
          <a:p>
            <a:r>
              <a:rPr lang="fr-CH" dirty="0"/>
              <a:t>Elle transmet également régulièrement des œuvres littéraires ou de poésie, des livres jeunesses, des ouvrages spécialisés sur la culture suisse à des bibliothèques du monde entier. Elle encourage également la promotion du livre suisse à l’étranger.</a:t>
            </a:r>
          </a:p>
          <a:p>
            <a:endParaRPr lang="fr-FR" dirty="0"/>
          </a:p>
        </p:txBody>
      </p:sp>
    </p:spTree>
    <p:extLst>
      <p:ext uri="{BB962C8B-B14F-4D97-AF65-F5344CB8AC3E}">
        <p14:creationId xmlns:p14="http://schemas.microsoft.com/office/powerpoint/2010/main" val="1064770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1015" y="30205"/>
            <a:ext cx="3094892" cy="2208629"/>
          </a:xfrm>
        </p:spPr>
        <p:txBody>
          <a:bodyPr>
            <a:normAutofit/>
          </a:bodyPr>
          <a:lstStyle/>
          <a:p>
            <a:r>
              <a:rPr lang="fr-CH" sz="4200" dirty="0"/>
              <a:t>Carte des frontières linguistiques</a:t>
            </a:r>
          </a:p>
        </p:txBody>
      </p:sp>
      <p:pic>
        <p:nvPicPr>
          <p:cNvPr id="6" name="Espace réservé du conten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02007" y="1216854"/>
            <a:ext cx="8262502" cy="4984891"/>
          </a:xfrm>
          <a:ln>
            <a:noFill/>
          </a:ln>
        </p:spPr>
      </p:pic>
      <p:sp>
        <p:nvSpPr>
          <p:cNvPr id="7" name="Rectangle 6"/>
          <p:cNvSpPr/>
          <p:nvPr/>
        </p:nvSpPr>
        <p:spPr>
          <a:xfrm>
            <a:off x="3002007" y="6366414"/>
            <a:ext cx="8346830" cy="307777"/>
          </a:xfrm>
          <a:prstGeom prst="rect">
            <a:avLst/>
          </a:prstGeom>
        </p:spPr>
        <p:txBody>
          <a:bodyPr wrap="square">
            <a:spAutoFit/>
          </a:bodyPr>
          <a:lstStyle/>
          <a:p>
            <a:r>
              <a:rPr lang="fr-CH" sz="1400" dirty="0"/>
              <a:t>https://commons.wikimedia.org/wiki/File:Sprachen_CH_2000_fr.png</a:t>
            </a:r>
          </a:p>
        </p:txBody>
      </p:sp>
    </p:spTree>
    <p:extLst>
      <p:ext uri="{BB962C8B-B14F-4D97-AF65-F5344CB8AC3E}">
        <p14:creationId xmlns:p14="http://schemas.microsoft.com/office/powerpoint/2010/main" val="342081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9848" y="512064"/>
            <a:ext cx="10058400" cy="1609344"/>
          </a:xfrm>
        </p:spPr>
        <p:txBody>
          <a:bodyPr>
            <a:normAutofit/>
          </a:bodyPr>
          <a:lstStyle/>
          <a:p>
            <a:r>
              <a:rPr lang="fr-CH" dirty="0"/>
              <a:t>4 Langues nationales</a:t>
            </a:r>
            <a:endParaRPr lang="fr-CH" sz="6000" dirty="0">
              <a:solidFill>
                <a:schemeClr val="accent2"/>
              </a:solidFill>
            </a:endParaRPr>
          </a:p>
        </p:txBody>
      </p:sp>
      <p:sp>
        <p:nvSpPr>
          <p:cNvPr id="3" name="Espace réservé du contenu 2"/>
          <p:cNvSpPr>
            <a:spLocks noGrp="1"/>
          </p:cNvSpPr>
          <p:nvPr>
            <p:ph idx="1"/>
          </p:nvPr>
        </p:nvSpPr>
        <p:spPr>
          <a:xfrm>
            <a:off x="1069848" y="2118594"/>
            <a:ext cx="9229110" cy="4050792"/>
          </a:xfrm>
        </p:spPr>
        <p:txBody>
          <a:bodyPr>
            <a:normAutofit/>
          </a:bodyPr>
          <a:lstStyle/>
          <a:p>
            <a:pPr marL="0" indent="0">
              <a:buNone/>
            </a:pPr>
            <a:r>
              <a:rPr lang="fr-CH" sz="5400" dirty="0">
                <a:solidFill>
                  <a:schemeClr val="accent2"/>
                </a:solidFill>
                <a:latin typeface="+mj-lt"/>
              </a:rPr>
              <a:t>Entre oralité et écrit</a:t>
            </a:r>
            <a:endParaRPr lang="fr-CH" sz="5400" dirty="0">
              <a:latin typeface="+mj-lt"/>
            </a:endParaRPr>
          </a:p>
          <a:p>
            <a:r>
              <a:rPr lang="fr-CH" sz="2800" dirty="0"/>
              <a:t>Dialecte</a:t>
            </a:r>
            <a:r>
              <a:rPr lang="fr-CH" sz="2800" dirty="0">
                <a:solidFill>
                  <a:schemeClr val="accent2"/>
                </a:solidFill>
              </a:rPr>
              <a:t>s</a:t>
            </a:r>
            <a:r>
              <a:rPr lang="fr-CH" sz="2800" dirty="0"/>
              <a:t> suisse</a:t>
            </a:r>
            <a:r>
              <a:rPr lang="fr-CH" sz="2800" dirty="0">
                <a:solidFill>
                  <a:schemeClr val="accent2"/>
                </a:solidFill>
              </a:rPr>
              <a:t>s</a:t>
            </a:r>
            <a:r>
              <a:rPr lang="fr-CH" sz="2800" dirty="0"/>
              <a:t> allemand</a:t>
            </a:r>
            <a:r>
              <a:rPr lang="fr-CH" sz="2800" dirty="0">
                <a:solidFill>
                  <a:schemeClr val="accent2"/>
                </a:solidFill>
              </a:rPr>
              <a:t>s</a:t>
            </a:r>
            <a:r>
              <a:rPr lang="fr-CH" sz="2800" dirty="0"/>
              <a:t> et allemand standard</a:t>
            </a:r>
          </a:p>
          <a:p>
            <a:r>
              <a:rPr lang="fr-CH" sz="2800" dirty="0"/>
              <a:t>Français</a:t>
            </a:r>
          </a:p>
          <a:p>
            <a:r>
              <a:rPr lang="fr-CH" sz="2800" dirty="0"/>
              <a:t>Italien</a:t>
            </a:r>
          </a:p>
          <a:p>
            <a:r>
              <a:rPr lang="fr-CH" sz="2800" dirty="0"/>
              <a:t>Romanche et se</a:t>
            </a:r>
            <a:r>
              <a:rPr lang="fr-CH" sz="2800" dirty="0">
                <a:solidFill>
                  <a:schemeClr val="accent2"/>
                </a:solidFill>
              </a:rPr>
              <a:t>s</a:t>
            </a:r>
            <a:r>
              <a:rPr lang="fr-CH" sz="2800" dirty="0"/>
              <a:t> 5 dialecte</a:t>
            </a:r>
            <a:r>
              <a:rPr lang="fr-CH" sz="2800" dirty="0">
                <a:solidFill>
                  <a:schemeClr val="accent2"/>
                </a:solidFill>
              </a:rPr>
              <a:t>s</a:t>
            </a:r>
          </a:p>
          <a:p>
            <a:endParaRPr lang="fr-CH" sz="3200" dirty="0"/>
          </a:p>
          <a:p>
            <a:endParaRPr lang="fr-CH" dirty="0"/>
          </a:p>
        </p:txBody>
      </p:sp>
    </p:spTree>
    <p:extLst>
      <p:ext uri="{BB962C8B-B14F-4D97-AF65-F5344CB8AC3E}">
        <p14:creationId xmlns:p14="http://schemas.microsoft.com/office/powerpoint/2010/main" val="4068377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err="1"/>
              <a:t>Séléction</a:t>
            </a:r>
            <a:r>
              <a:rPr lang="fr-CH" dirty="0"/>
              <a:t> d’</a:t>
            </a:r>
            <a:r>
              <a:rPr lang="fr-CH" dirty="0" err="1"/>
              <a:t>Auteur.e.s</a:t>
            </a:r>
            <a:r>
              <a:rPr lang="fr-CH" dirty="0"/>
              <a:t> </a:t>
            </a:r>
            <a:r>
              <a:rPr lang="fr-CH" dirty="0" err="1"/>
              <a:t>Présent.e.s</a:t>
            </a:r>
            <a:r>
              <a:rPr lang="fr-CH" dirty="0"/>
              <a:t> </a:t>
            </a:r>
            <a:br>
              <a:rPr lang="fr-CH" dirty="0"/>
            </a:br>
            <a:r>
              <a:rPr lang="fr-CH" sz="5400" dirty="0"/>
              <a:t>comédie du livre 2019</a:t>
            </a:r>
            <a:endParaRPr lang="fr-CH" sz="5400" dirty="0">
              <a:solidFill>
                <a:schemeClr val="accent2"/>
              </a:solidFill>
            </a:endParaRPr>
          </a:p>
        </p:txBody>
      </p:sp>
      <p:sp>
        <p:nvSpPr>
          <p:cNvPr id="3" name="Espace réservé du texte 2"/>
          <p:cNvSpPr>
            <a:spLocks noGrp="1"/>
          </p:cNvSpPr>
          <p:nvPr>
            <p:ph type="body" idx="1"/>
          </p:nvPr>
        </p:nvSpPr>
        <p:spPr>
          <a:xfrm>
            <a:off x="2167128" y="5062259"/>
            <a:ext cx="9051206" cy="1066800"/>
          </a:xfrm>
        </p:spPr>
        <p:txBody>
          <a:bodyPr/>
          <a:lstStyle/>
          <a:p>
            <a:r>
              <a:rPr lang="fr-CH" dirty="0"/>
              <a:t>Présentation et lecture d’extraits</a:t>
            </a:r>
          </a:p>
        </p:txBody>
      </p:sp>
    </p:spTree>
    <p:extLst>
      <p:ext uri="{BB962C8B-B14F-4D97-AF65-F5344CB8AC3E}">
        <p14:creationId xmlns:p14="http://schemas.microsoft.com/office/powerpoint/2010/main" val="197861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9848" y="512064"/>
            <a:ext cx="10058400" cy="1609344"/>
          </a:xfrm>
        </p:spPr>
        <p:txBody>
          <a:bodyPr/>
          <a:lstStyle/>
          <a:p>
            <a:r>
              <a:rPr lang="fr-CH" dirty="0"/>
              <a:t>Arno </a:t>
            </a:r>
            <a:r>
              <a:rPr lang="fr-CH" dirty="0" err="1"/>
              <a:t>Camenisch</a:t>
            </a:r>
            <a:endParaRPr lang="fr-CH" dirty="0"/>
          </a:p>
        </p:txBody>
      </p:sp>
      <p:sp>
        <p:nvSpPr>
          <p:cNvPr id="3" name="Espace réservé du contenu 2"/>
          <p:cNvSpPr>
            <a:spLocks noGrp="1"/>
          </p:cNvSpPr>
          <p:nvPr>
            <p:ph idx="1"/>
          </p:nvPr>
        </p:nvSpPr>
        <p:spPr>
          <a:xfrm>
            <a:off x="1069848" y="2118594"/>
            <a:ext cx="9229110" cy="4050792"/>
          </a:xfrm>
        </p:spPr>
        <p:txBody>
          <a:bodyPr>
            <a:normAutofit/>
          </a:bodyPr>
          <a:lstStyle/>
          <a:p>
            <a:r>
              <a:rPr lang="fr-CH" dirty="0">
                <a:solidFill>
                  <a:schemeClr val="accent2"/>
                </a:solidFill>
              </a:rPr>
              <a:t>Écrit notamment en romanche</a:t>
            </a:r>
          </a:p>
          <a:p>
            <a:r>
              <a:rPr lang="fr-CH" dirty="0"/>
              <a:t>Né en 1978 à </a:t>
            </a:r>
            <a:r>
              <a:rPr lang="fr-CH" dirty="0" err="1"/>
              <a:t>Tavanasa</a:t>
            </a:r>
            <a:r>
              <a:rPr lang="fr-CH" dirty="0"/>
              <a:t>, dans le canton des Grisons, Arno </a:t>
            </a:r>
            <a:r>
              <a:rPr lang="fr-CH" dirty="0" err="1"/>
              <a:t>Camenisch</a:t>
            </a:r>
            <a:r>
              <a:rPr lang="fr-CH" dirty="0"/>
              <a:t> écrit des poèmes, de la prose et du théâtre en allemand et en romanche – en </a:t>
            </a:r>
            <a:r>
              <a:rPr lang="fr-CH" dirty="0" err="1"/>
              <a:t>sursilvan</a:t>
            </a:r>
            <a:r>
              <a:rPr lang="fr-CH" dirty="0"/>
              <a:t>, plus exactement.</a:t>
            </a:r>
          </a:p>
          <a:p>
            <a:endParaRPr lang="fr-CH" dirty="0"/>
          </a:p>
          <a:p>
            <a:r>
              <a:rPr lang="fr-CH" i="1" dirty="0" err="1">
                <a:solidFill>
                  <a:schemeClr val="accent2"/>
                </a:solidFill>
              </a:rPr>
              <a:t>Sez</a:t>
            </a:r>
            <a:r>
              <a:rPr lang="fr-CH" i="1" dirty="0">
                <a:solidFill>
                  <a:schemeClr val="accent2"/>
                </a:solidFill>
              </a:rPr>
              <a:t> </a:t>
            </a:r>
            <a:r>
              <a:rPr lang="fr-CH" i="1" dirty="0" err="1">
                <a:solidFill>
                  <a:schemeClr val="accent2"/>
                </a:solidFill>
              </a:rPr>
              <a:t>Ner</a:t>
            </a:r>
            <a:r>
              <a:rPr lang="fr-CH" dirty="0"/>
              <a:t>, traduit de l’allemand par Camille </a:t>
            </a:r>
            <a:r>
              <a:rPr lang="fr-CH" dirty="0" err="1"/>
              <a:t>Luscher</a:t>
            </a:r>
            <a:r>
              <a:rPr lang="fr-CH" dirty="0"/>
              <a:t>, éditions d’en bas, 2010, p.79-85</a:t>
            </a:r>
          </a:p>
          <a:p>
            <a:pPr marL="0" indent="0">
              <a:buNone/>
            </a:pPr>
            <a:endParaRPr lang="fr-CH" dirty="0"/>
          </a:p>
          <a:p>
            <a:r>
              <a:rPr lang="fr-CH" dirty="0">
                <a:hlinkClick r:id="rId2"/>
              </a:rPr>
              <a:t>www.arnocamenisch.ch</a:t>
            </a:r>
            <a:endParaRPr lang="fr-CH" dirty="0"/>
          </a:p>
          <a:p>
            <a:r>
              <a:rPr lang="fr-CH" dirty="0">
                <a:hlinkClick r:id="rId3"/>
              </a:rPr>
              <a:t>https://www.viceversalitterature.ch/author/127</a:t>
            </a:r>
            <a:endParaRPr lang="fr-CH" dirty="0"/>
          </a:p>
          <a:p>
            <a:endParaRPr lang="fr-CH" dirty="0"/>
          </a:p>
          <a:p>
            <a:endParaRPr lang="fr-CH" dirty="0"/>
          </a:p>
          <a:p>
            <a:endParaRPr lang="fr-CH" dirty="0"/>
          </a:p>
          <a:p>
            <a:endParaRPr lang="fr-CH" dirty="0"/>
          </a:p>
        </p:txBody>
      </p:sp>
      <p:pic>
        <p:nvPicPr>
          <p:cNvPr id="5" name="Image 4"/>
          <p:cNvPicPr>
            <a:picLocks noChangeAspect="1"/>
          </p:cNvPicPr>
          <p:nvPr/>
        </p:nvPicPr>
        <p:blipFill>
          <a:blip r:embed="rId4"/>
          <a:stretch>
            <a:fillRect/>
          </a:stretch>
        </p:blipFill>
        <p:spPr>
          <a:xfrm>
            <a:off x="10296072" y="512064"/>
            <a:ext cx="1664352" cy="1566808"/>
          </a:xfrm>
          <a:prstGeom prst="rect">
            <a:avLst/>
          </a:prstGeom>
        </p:spPr>
      </p:pic>
    </p:spTree>
    <p:extLst>
      <p:ext uri="{BB962C8B-B14F-4D97-AF65-F5344CB8AC3E}">
        <p14:creationId xmlns:p14="http://schemas.microsoft.com/office/powerpoint/2010/main" val="963422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9848" y="512064"/>
            <a:ext cx="10058400" cy="1609344"/>
          </a:xfrm>
        </p:spPr>
        <p:txBody>
          <a:bodyPr/>
          <a:lstStyle/>
          <a:p>
            <a:r>
              <a:rPr lang="fr-CH" b="1" dirty="0"/>
              <a:t>Camille </a:t>
            </a:r>
            <a:r>
              <a:rPr lang="fr-CH" b="1" dirty="0" err="1"/>
              <a:t>Luscher</a:t>
            </a:r>
            <a:r>
              <a:rPr lang="fr-CH" dirty="0"/>
              <a:t> </a:t>
            </a:r>
            <a:br>
              <a:rPr lang="fr-CH" dirty="0"/>
            </a:br>
            <a:r>
              <a:rPr lang="fr-CH" sz="4800" dirty="0"/>
              <a:t>(traductrice)</a:t>
            </a:r>
          </a:p>
        </p:txBody>
      </p:sp>
      <p:sp>
        <p:nvSpPr>
          <p:cNvPr id="3" name="Espace réservé du contenu 2"/>
          <p:cNvSpPr>
            <a:spLocks noGrp="1"/>
          </p:cNvSpPr>
          <p:nvPr>
            <p:ph idx="1"/>
          </p:nvPr>
        </p:nvSpPr>
        <p:spPr>
          <a:xfrm>
            <a:off x="1069848" y="2118594"/>
            <a:ext cx="9229110" cy="4050792"/>
          </a:xfrm>
        </p:spPr>
        <p:txBody>
          <a:bodyPr>
            <a:normAutofit fontScale="92500" lnSpcReduction="20000"/>
          </a:bodyPr>
          <a:lstStyle/>
          <a:p>
            <a:r>
              <a:rPr lang="fr-CH" dirty="0">
                <a:solidFill>
                  <a:schemeClr val="accent2"/>
                </a:solidFill>
              </a:rPr>
              <a:t>Écrit en français</a:t>
            </a:r>
          </a:p>
          <a:p>
            <a:r>
              <a:rPr lang="fr-CH" dirty="0"/>
              <a:t>Camille </a:t>
            </a:r>
            <a:r>
              <a:rPr lang="fr-CH" dirty="0" err="1"/>
              <a:t>Luscher</a:t>
            </a:r>
            <a:r>
              <a:rPr lang="fr-CH" dirty="0"/>
              <a:t>, née en 1987 à Genève, vit aujourd’hui à Lausanne, après des séjours répétés à Berlin et à Berne. Après des études de langues et littératures française et allemande, elle fait un Master CAP (</a:t>
            </a:r>
            <a:r>
              <a:rPr lang="fr-CH" i="1" dirty="0" err="1"/>
              <a:t>Contemporary</a:t>
            </a:r>
            <a:r>
              <a:rPr lang="fr-CH" i="1" dirty="0"/>
              <a:t> Art Practice</a:t>
            </a:r>
            <a:r>
              <a:rPr lang="fr-CH" dirty="0"/>
              <a:t>) à la Haute école d’art de Berne. Elle traduit principalement des auteurs suisses, et publie régulièrement ses traductions dans les revues et journaux (</a:t>
            </a:r>
            <a:r>
              <a:rPr lang="fr-CH" dirty="0">
                <a:hlinkClick r:id="rId2"/>
              </a:rPr>
              <a:t>Le Courrier</a:t>
            </a:r>
            <a:r>
              <a:rPr lang="fr-CH" dirty="0"/>
              <a:t>, </a:t>
            </a:r>
            <a:r>
              <a:rPr lang="fr-CH" dirty="0" err="1">
                <a:hlinkClick r:id="rId3"/>
              </a:rPr>
              <a:t>Viceversa</a:t>
            </a:r>
            <a:r>
              <a:rPr lang="fr-CH" dirty="0">
                <a:hlinkClick r:id="rId3"/>
              </a:rPr>
              <a:t> Littérature</a:t>
            </a:r>
            <a:r>
              <a:rPr lang="fr-CH" dirty="0"/>
              <a:t>). Elle travaille en parallèle au </a:t>
            </a:r>
            <a:r>
              <a:rPr lang="fr-CH" dirty="0">
                <a:hlinkClick r:id="rId4"/>
              </a:rPr>
              <a:t>Centre de traduction littéraire de Lausanne</a:t>
            </a:r>
            <a:r>
              <a:rPr lang="fr-CH" dirty="0"/>
              <a:t> et collabore à différents festivals et manifestations littéraires. Camille </a:t>
            </a:r>
            <a:r>
              <a:rPr lang="fr-CH" dirty="0" err="1"/>
              <a:t>Luscher</a:t>
            </a:r>
            <a:r>
              <a:rPr lang="fr-CH" dirty="0"/>
              <a:t> est membre de l’Association des auteurs et autrices de Suisse (</a:t>
            </a:r>
            <a:r>
              <a:rPr lang="fr-CH" dirty="0" err="1">
                <a:hlinkClick r:id="rId5"/>
              </a:rPr>
              <a:t>AdS</a:t>
            </a:r>
            <a:r>
              <a:rPr lang="fr-CH" dirty="0"/>
              <a:t>).</a:t>
            </a:r>
          </a:p>
          <a:p>
            <a:endParaRPr lang="fr-CH" dirty="0"/>
          </a:p>
          <a:p>
            <a:r>
              <a:rPr lang="fr-CH" i="1" dirty="0" err="1">
                <a:solidFill>
                  <a:schemeClr val="accent2"/>
                </a:solidFill>
              </a:rPr>
              <a:t>Sez</a:t>
            </a:r>
            <a:r>
              <a:rPr lang="fr-CH" i="1" dirty="0">
                <a:solidFill>
                  <a:schemeClr val="accent2"/>
                </a:solidFill>
              </a:rPr>
              <a:t> </a:t>
            </a:r>
            <a:r>
              <a:rPr lang="fr-CH" i="1" dirty="0" err="1">
                <a:solidFill>
                  <a:schemeClr val="accent2"/>
                </a:solidFill>
              </a:rPr>
              <a:t>Ner</a:t>
            </a:r>
            <a:r>
              <a:rPr lang="fr-CH" dirty="0"/>
              <a:t>, Arno </a:t>
            </a:r>
            <a:r>
              <a:rPr lang="fr-CH" dirty="0" err="1"/>
              <a:t>Camenisch</a:t>
            </a:r>
            <a:r>
              <a:rPr lang="fr-CH" dirty="0"/>
              <a:t>, traduit de l’allemand par Camille </a:t>
            </a:r>
            <a:r>
              <a:rPr lang="fr-CH" dirty="0" err="1"/>
              <a:t>Luscher</a:t>
            </a:r>
            <a:r>
              <a:rPr lang="fr-CH" dirty="0"/>
              <a:t>, éditions d’en bas, 2010, p.79-85</a:t>
            </a:r>
          </a:p>
          <a:p>
            <a:r>
              <a:rPr lang="fr-CH" u="sng" dirty="0">
                <a:hlinkClick r:id="rId6"/>
              </a:rPr>
              <a:t>https://www.viceversalitterature.ch/author/12636</a:t>
            </a:r>
            <a:endParaRPr lang="fr-CH" dirty="0"/>
          </a:p>
          <a:p>
            <a:r>
              <a:rPr lang="fr-CH" sz="1600" dirty="0"/>
              <a:t>Photo: © Bruno </a:t>
            </a:r>
            <a:r>
              <a:rPr lang="fr-CH" sz="1600" dirty="0" err="1"/>
              <a:t>Blume</a:t>
            </a:r>
            <a:endParaRPr lang="fr-CH" sz="1600" dirty="0"/>
          </a:p>
          <a:p>
            <a:endParaRPr lang="fr-CH" dirty="0"/>
          </a:p>
          <a:p>
            <a:endParaRPr lang="fr-CH" dirty="0"/>
          </a:p>
          <a:p>
            <a:endParaRPr lang="fr-CH" dirty="0"/>
          </a:p>
        </p:txBody>
      </p:sp>
      <p:pic>
        <p:nvPicPr>
          <p:cNvPr id="5" name="Image 4"/>
          <p:cNvPicPr>
            <a:picLocks noChangeAspect="1"/>
          </p:cNvPicPr>
          <p:nvPr/>
        </p:nvPicPr>
        <p:blipFill rotWithShape="1">
          <a:blip r:embed="rId7">
            <a:extLst>
              <a:ext uri="{28A0092B-C50C-407E-A947-70E740481C1C}">
                <a14:useLocalDpi xmlns:a14="http://schemas.microsoft.com/office/drawing/2010/main" val="0"/>
              </a:ext>
            </a:extLst>
          </a:blip>
          <a:srcRect l="11050" r="15364"/>
          <a:stretch/>
        </p:blipFill>
        <p:spPr>
          <a:xfrm>
            <a:off x="10298958" y="512064"/>
            <a:ext cx="1663200" cy="1180486"/>
          </a:xfrm>
          <a:prstGeom prst="rect">
            <a:avLst/>
          </a:prstGeom>
        </p:spPr>
      </p:pic>
    </p:spTree>
    <p:extLst>
      <p:ext uri="{BB962C8B-B14F-4D97-AF65-F5344CB8AC3E}">
        <p14:creationId xmlns:p14="http://schemas.microsoft.com/office/powerpoint/2010/main" val="2295553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9848" y="512064"/>
            <a:ext cx="10058400" cy="1609344"/>
          </a:xfrm>
        </p:spPr>
        <p:txBody>
          <a:bodyPr/>
          <a:lstStyle/>
          <a:p>
            <a:r>
              <a:rPr lang="fr-CH" b="1" dirty="0"/>
              <a:t>Joseph </a:t>
            </a:r>
            <a:r>
              <a:rPr lang="fr-CH" b="1" dirty="0" err="1"/>
              <a:t>Incardona</a:t>
            </a:r>
            <a:r>
              <a:rPr lang="fr-CH" dirty="0"/>
              <a:t> </a:t>
            </a:r>
            <a:endParaRPr lang="fr-CH" sz="4800" dirty="0"/>
          </a:p>
        </p:txBody>
      </p:sp>
      <p:sp>
        <p:nvSpPr>
          <p:cNvPr id="3" name="Espace réservé du contenu 2"/>
          <p:cNvSpPr>
            <a:spLocks noGrp="1"/>
          </p:cNvSpPr>
          <p:nvPr>
            <p:ph idx="1"/>
          </p:nvPr>
        </p:nvSpPr>
        <p:spPr>
          <a:xfrm>
            <a:off x="1069848" y="2118594"/>
            <a:ext cx="9229110" cy="4050792"/>
          </a:xfrm>
        </p:spPr>
        <p:txBody>
          <a:bodyPr>
            <a:normAutofit/>
          </a:bodyPr>
          <a:lstStyle/>
          <a:p>
            <a:r>
              <a:rPr lang="fr-CH" dirty="0">
                <a:solidFill>
                  <a:schemeClr val="accent2"/>
                </a:solidFill>
              </a:rPr>
              <a:t>Écrit en français</a:t>
            </a:r>
          </a:p>
          <a:p>
            <a:r>
              <a:rPr lang="fr-CH" dirty="0"/>
              <a:t>Né à Lausanne en 1969 d'un père italien et d'une mère suisse, Joseph </a:t>
            </a:r>
            <a:r>
              <a:rPr lang="fr-CH" dirty="0" err="1"/>
              <a:t>Incardona</a:t>
            </a:r>
            <a:r>
              <a:rPr lang="fr-CH" dirty="0"/>
              <a:t> a vécu notamment à Paris et à Bordeaux, avant de s'installer à Genève. Il est avant tout auteur de romans policiers, mais a également écrit pour le théâtre, la BD et le cinéma.</a:t>
            </a:r>
          </a:p>
          <a:p>
            <a:endParaRPr lang="fr-CH" dirty="0"/>
          </a:p>
          <a:p>
            <a:r>
              <a:rPr lang="fr-CH" i="1" dirty="0">
                <a:solidFill>
                  <a:schemeClr val="accent2"/>
                </a:solidFill>
              </a:rPr>
              <a:t>Permis C</a:t>
            </a:r>
            <a:r>
              <a:rPr lang="fr-CH" dirty="0"/>
              <a:t>, BSN </a:t>
            </a:r>
            <a:r>
              <a:rPr lang="fr-CH" dirty="0" err="1"/>
              <a:t>Press</a:t>
            </a:r>
            <a:r>
              <a:rPr lang="fr-CH" dirty="0"/>
              <a:t>, 2016, p.19-22</a:t>
            </a:r>
          </a:p>
          <a:p>
            <a:endParaRPr lang="fr-CH" dirty="0"/>
          </a:p>
          <a:p>
            <a:r>
              <a:rPr lang="fr-CH" dirty="0">
                <a:hlinkClick r:id="rId2"/>
              </a:rPr>
              <a:t>http://www.josephincardona.com</a:t>
            </a:r>
            <a:endParaRPr lang="fr-CH" dirty="0"/>
          </a:p>
          <a:p>
            <a:r>
              <a:rPr lang="fr-CH" u="sng" dirty="0">
                <a:hlinkClick r:id="rId3"/>
              </a:rPr>
              <a:t>https://www.viceversalitterature.ch/author/4996</a:t>
            </a:r>
            <a:endParaRPr lang="fr-CH" dirty="0"/>
          </a:p>
          <a:p>
            <a:pPr marL="0" indent="0">
              <a:buNone/>
            </a:pPr>
            <a:endParaRPr lang="fr-CH" dirty="0"/>
          </a:p>
          <a:p>
            <a:endParaRPr lang="fr-CH" dirty="0"/>
          </a:p>
        </p:txBody>
      </p:sp>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96648" y="512064"/>
            <a:ext cx="1663199" cy="2361743"/>
          </a:xfrm>
          <a:prstGeom prst="rect">
            <a:avLst/>
          </a:prstGeom>
        </p:spPr>
      </p:pic>
    </p:spTree>
    <p:extLst>
      <p:ext uri="{BB962C8B-B14F-4D97-AF65-F5344CB8AC3E}">
        <p14:creationId xmlns:p14="http://schemas.microsoft.com/office/powerpoint/2010/main" val="260997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9848" y="512064"/>
            <a:ext cx="10058400" cy="1609344"/>
          </a:xfrm>
        </p:spPr>
        <p:txBody>
          <a:bodyPr/>
          <a:lstStyle/>
          <a:p>
            <a:r>
              <a:rPr lang="fr-CH" b="1" dirty="0"/>
              <a:t>Noëlle </a:t>
            </a:r>
            <a:r>
              <a:rPr lang="fr-CH" b="1" dirty="0" err="1"/>
              <a:t>Revaz</a:t>
            </a:r>
            <a:endParaRPr lang="fr-CH" sz="4800" dirty="0"/>
          </a:p>
        </p:txBody>
      </p:sp>
      <p:sp>
        <p:nvSpPr>
          <p:cNvPr id="3" name="Espace réservé du contenu 2"/>
          <p:cNvSpPr>
            <a:spLocks noGrp="1"/>
          </p:cNvSpPr>
          <p:nvPr>
            <p:ph idx="1"/>
          </p:nvPr>
        </p:nvSpPr>
        <p:spPr>
          <a:xfrm>
            <a:off x="1069848" y="2118594"/>
            <a:ext cx="9229110" cy="4050792"/>
          </a:xfrm>
        </p:spPr>
        <p:txBody>
          <a:bodyPr>
            <a:normAutofit fontScale="92500" lnSpcReduction="20000"/>
          </a:bodyPr>
          <a:lstStyle/>
          <a:p>
            <a:r>
              <a:rPr lang="fr-CH" dirty="0">
                <a:solidFill>
                  <a:schemeClr val="accent2"/>
                </a:solidFill>
              </a:rPr>
              <a:t>Écrit en français</a:t>
            </a:r>
          </a:p>
          <a:p>
            <a:r>
              <a:rPr lang="fr-CH" dirty="0"/>
              <a:t>Noëlle </a:t>
            </a:r>
            <a:r>
              <a:rPr lang="fr-CH" dirty="0" err="1"/>
              <a:t>Revaz</a:t>
            </a:r>
            <a:r>
              <a:rPr lang="fr-CH" dirty="0"/>
              <a:t> a grandi à </a:t>
            </a:r>
            <a:r>
              <a:rPr lang="fr-CH" dirty="0" err="1"/>
              <a:t>Vernayaz</a:t>
            </a:r>
            <a:r>
              <a:rPr lang="fr-CH" dirty="0"/>
              <a:t> dans la plaine du Rhône. Aujourd'hui elle vit à Bienne. A 19 ans elle quitte son Valais natal pour suivre des études de lettres à Lausanne. Entre 1996-1997 elle écrit une nouvelle hebdomadaire pour la radio, durant une année.</a:t>
            </a:r>
            <a:br>
              <a:rPr lang="fr-CH" dirty="0"/>
            </a:br>
            <a:r>
              <a:rPr lang="fr-CH" dirty="0"/>
              <a:t>Publié en 2002, son roman </a:t>
            </a:r>
            <a:r>
              <a:rPr lang="fr-CH" i="1" dirty="0"/>
              <a:t>Rapport aux bêtes </a:t>
            </a:r>
            <a:r>
              <a:rPr lang="fr-CH" dirty="0"/>
              <a:t>(Gallimard) est distingué par plusieurs prix, dont le Prix </a:t>
            </a:r>
            <a:r>
              <a:rPr lang="fr-CH" dirty="0" err="1"/>
              <a:t>Gaspoz</a:t>
            </a:r>
            <a:r>
              <a:rPr lang="fr-CH" dirty="0"/>
              <a:t> et le Prix Schiller. Il a fait l'objet de deux adaptations théâtrales et a aussi été adapté au cinéma. En 2009 paraît </a:t>
            </a:r>
            <a:r>
              <a:rPr lang="fr-CH" i="1" dirty="0" err="1"/>
              <a:t>Efina</a:t>
            </a:r>
            <a:r>
              <a:rPr lang="fr-CH" dirty="0"/>
              <a:t> (Gallimard), un roman d'amour et d'obsession qui met en scène un comédien et une spectatrice. Paraissent ensuite </a:t>
            </a:r>
            <a:r>
              <a:rPr lang="fr-CH" i="1" dirty="0"/>
              <a:t>L'Infini Livre </a:t>
            </a:r>
            <a:r>
              <a:rPr lang="fr-CH" dirty="0"/>
              <a:t>chez Zoé en 2014 (prix suisse de littérature) et </a:t>
            </a:r>
            <a:r>
              <a:rPr lang="fr-CH" i="1" dirty="0"/>
              <a:t>Hermine Blanche et autres nouvelles</a:t>
            </a:r>
            <a:r>
              <a:rPr lang="fr-CH" dirty="0"/>
              <a:t>, chez Gallimard, en 2017. Sa pièce pour la jeunesse: Les Trois Petits cochons (la Joie de Lire, 2015) a été créée au petit théâtre à Lausanne.</a:t>
            </a:r>
          </a:p>
          <a:p>
            <a:r>
              <a:rPr lang="fr-CH" i="1" dirty="0">
                <a:solidFill>
                  <a:schemeClr val="accent2"/>
                </a:solidFill>
              </a:rPr>
              <a:t>L’Infini livre</a:t>
            </a:r>
            <a:r>
              <a:rPr lang="fr-CH" dirty="0"/>
              <a:t>, Éditions Zoé, 2014, p.44-48</a:t>
            </a:r>
          </a:p>
          <a:p>
            <a:endParaRPr lang="fr-CH" dirty="0"/>
          </a:p>
          <a:p>
            <a:r>
              <a:rPr lang="fr-CH" dirty="0">
                <a:hlinkClick r:id="rId2"/>
              </a:rPr>
              <a:t>https://agenda.culturevalais.ch/fr/artist/show/214</a:t>
            </a:r>
            <a:endParaRPr lang="fr-CH" dirty="0"/>
          </a:p>
          <a:p>
            <a:endParaRPr lang="fr-CH" dirty="0"/>
          </a:p>
          <a:p>
            <a:endParaRPr lang="fr-CH" dirty="0"/>
          </a:p>
          <a:p>
            <a:endParaRPr lang="fr-CH" dirty="0"/>
          </a:p>
        </p:txBody>
      </p:sp>
      <p:pic>
        <p:nvPicPr>
          <p:cNvPr id="6" name="Image 5">
            <a:extLst>
              <a:ext uri="{FF2B5EF4-FFF2-40B4-BE49-F238E27FC236}">
                <a16:creationId xmlns:a16="http://schemas.microsoft.com/office/drawing/2014/main" id="{8E7753CE-2380-1646-A775-1C0C9734E4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8958" y="512064"/>
            <a:ext cx="1713588" cy="2275645"/>
          </a:xfrm>
          <a:prstGeom prst="rect">
            <a:avLst/>
          </a:prstGeom>
        </p:spPr>
      </p:pic>
    </p:spTree>
    <p:extLst>
      <p:ext uri="{BB962C8B-B14F-4D97-AF65-F5344CB8AC3E}">
        <p14:creationId xmlns:p14="http://schemas.microsoft.com/office/powerpoint/2010/main" val="8674301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pe de bois">
  <a:themeElements>
    <a:clrScheme name="Personnalisé 21">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696464"/>
      </a:hlink>
      <a:folHlink>
        <a:srgbClr val="96A9A9"/>
      </a:folHlink>
    </a:clrScheme>
    <a:fontScheme name="Type de bois">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ype de bois">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Type de bois</Template>
  <TotalTime>95</TotalTime>
  <Words>1428</Words>
  <Application>Microsoft Macintosh PowerPoint</Application>
  <PresentationFormat>Grand écran</PresentationFormat>
  <Paragraphs>196</Paragraphs>
  <Slides>23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23</vt:i4>
      </vt:variant>
    </vt:vector>
  </HeadingPairs>
  <TitlesOfParts>
    <vt:vector size="27" baseType="lpstr">
      <vt:lpstr>Rockwell</vt:lpstr>
      <vt:lpstr>Rockwell Condensed</vt:lpstr>
      <vt:lpstr>Wingdings</vt:lpstr>
      <vt:lpstr>Type de bois</vt:lpstr>
      <vt:lpstr>Le Parcours bib’</vt:lpstr>
      <vt:lpstr>Les littératures suisses</vt:lpstr>
      <vt:lpstr>Carte des frontières linguistiques</vt:lpstr>
      <vt:lpstr>4 Langues nationales</vt:lpstr>
      <vt:lpstr>Séléction d’Auteur.e.s Présent.e.s  comédie du livre 2019</vt:lpstr>
      <vt:lpstr>Arno Camenisch</vt:lpstr>
      <vt:lpstr>Camille Luscher  (traductrice)</vt:lpstr>
      <vt:lpstr>Joseph Incardona </vt:lpstr>
      <vt:lpstr>Noëlle Revaz</vt:lpstr>
      <vt:lpstr>Michel Layaz</vt:lpstr>
      <vt:lpstr>Alberto Nessi</vt:lpstr>
      <vt:lpstr>Matthias Zschokke </vt:lpstr>
      <vt:lpstr>Autres Auteur.e.s suisses</vt:lpstr>
      <vt:lpstr>Laurence Boissier</vt:lpstr>
      <vt:lpstr>Alain Freudiger</vt:lpstr>
      <vt:lpstr>Zsuzsanna Gahse </vt:lpstr>
      <vt:lpstr>Pedro Lenz</vt:lpstr>
      <vt:lpstr>Fabio Pusterla </vt:lpstr>
      <vt:lpstr>Leo Tuor</vt:lpstr>
      <vt:lpstr>Yvette Z’Graggen</vt:lpstr>
      <vt:lpstr>Et tant d’autres À (re)découvrir…</vt:lpstr>
      <vt:lpstr>Sources</vt:lpstr>
      <vt:lpstr>Pro Helvetia</vt:lpstr>
    </vt:vector>
  </TitlesOfParts>
  <Company>SGB-FSS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Parcours bib’</dc:title>
  <dc:creator>Laura Richard</dc:creator>
  <cp:lastModifiedBy>Pascal Cottin</cp:lastModifiedBy>
  <cp:revision>76</cp:revision>
  <dcterms:created xsi:type="dcterms:W3CDTF">2019-04-07T15:24:16Z</dcterms:created>
  <dcterms:modified xsi:type="dcterms:W3CDTF">2019-05-20T11:10:28Z</dcterms:modified>
</cp:coreProperties>
</file>